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  <p:sldMasterId id="2147483661" r:id="rId5"/>
  </p:sldMasterIdLst>
  <p:notesMasterIdLst>
    <p:notesMasterId r:id="rId22"/>
  </p:notesMasterIdLst>
  <p:sldIdLst>
    <p:sldId id="256" r:id="rId6"/>
    <p:sldId id="282" r:id="rId7"/>
    <p:sldId id="331" r:id="rId8"/>
    <p:sldId id="267" r:id="rId9"/>
    <p:sldId id="268" r:id="rId10"/>
    <p:sldId id="320" r:id="rId11"/>
    <p:sldId id="326" r:id="rId12"/>
    <p:sldId id="327" r:id="rId13"/>
    <p:sldId id="321" r:id="rId14"/>
    <p:sldId id="322" r:id="rId15"/>
    <p:sldId id="323" r:id="rId16"/>
    <p:sldId id="324" r:id="rId17"/>
    <p:sldId id="325" r:id="rId18"/>
    <p:sldId id="328" r:id="rId19"/>
    <p:sldId id="329" r:id="rId20"/>
    <p:sldId id="319" r:id="rId21"/>
  </p:sldIdLst>
  <p:sldSz cx="12192000" cy="6858000"/>
  <p:notesSz cx="7559675" cy="10691813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ésar Morais Costa" initials="CMC" lastIdx="2" clrIdx="0">
    <p:extLst>
      <p:ext uri="{19B8F6BF-5375-455C-9EA6-DF929625EA0E}">
        <p15:presenceInfo xmlns:p15="http://schemas.microsoft.com/office/powerpoint/2012/main" userId="0389d7eccf012d9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879B3FE-9E8E-4F7D-ABA9-80C0FAE7C792}" v="7856" dt="2021-11-03T22:12:14.34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é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enhum Estilo, Nenhuma Grad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CF1AB2-1976-4502-BF36-3FF5EA218861}" styleName="Estilo Médio 4 - Ênfas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2838BEF-8BB2-4498-84A7-C5851F593DF1}" styleName="Estilo Médio 4 - Ênfase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8EC20E35-A176-4012-BC5E-935CFFF8708E}" styleName="Estilo Mé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799B23B-EC83-4686-B30A-512413B5E67A}" styleName="Estilo Claro 3 - Ênfas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commentAuthors" Target="commentAuthors.xml"/><Relationship Id="rId28" Type="http://schemas.microsoft.com/office/2015/10/relationships/revisionInfo" Target="revisionInfo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F&#225;bio\Downloads\95dd019e884745c38a1336a666e287e5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https://inssgov-my.sharepoint.com/personal/fabio_cnascimento_inss_gov_br/Documents/Proje&#231;&#227;o%20de%20Redu&#231;&#227;o%20de%20Despesas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inssgov-my.sharepoint.com/personal/fabio_cnascimento_inss_gov_br/Documents/Proje&#231;&#227;o%20de%20Redu&#231;&#227;o%20de%20Despesa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https://inssgov-my.sharepoint.com/personal/fabio_cnascimento_inss_gov_br/Documents/Proje&#231;&#227;o%20de%20Redu&#231;&#227;o%20de%20Despesas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F&#225;bio\Downloads\MOB%20Digital%20Gr&#225;fcos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F&#225;bio\Downloads\MOB%20Digital%20Gr&#225;fcos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F&#225;bio\Downloads\MOB%20Digital%20Gr&#225;fcos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F&#225;bio\Downloads\Relat&#243;rio%20-%20Tipo%20de%20Conclus&#227;o%20(5).csv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F&#225;bio\Downloads\Relat&#243;rio%20-%20Tipo%20de%20Conclus&#227;o%20(5).csv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https://inssgov-my.sharepoint.com/personal/fabio_cnascimento_inss_gov_br/Documents/Proje&#231;&#227;o%20de%20Redu&#231;&#227;o%20de%20Despesas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pt-BR" sz="1400" dirty="0"/>
              <a:t>Evolução de produtividade das análises</a:t>
            </a:r>
            <a:r>
              <a:rPr lang="pt-BR" sz="1400" baseline="0" dirty="0"/>
              <a:t> de conformidade com o BMOB</a:t>
            </a:r>
            <a:endParaRPr lang="pt-BR" sz="140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title>
    <c:autoTitleDeleted val="0"/>
    <c:view3D>
      <c:rotX val="0"/>
      <c:rotY val="0"/>
      <c:depthPercent val="60"/>
      <c:rAngAx val="0"/>
      <c:perspective val="100"/>
    </c:view3D>
    <c:floor>
      <c:thickness val="0"/>
      <c:spPr>
        <a:solidFill>
          <a:schemeClr val="lt1">
            <a:lumMod val="95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bar"/>
        <c:grouping val="clustered"/>
        <c:varyColors val="0"/>
        <c:ser>
          <c:idx val="0"/>
          <c:order val="0"/>
          <c:tx>
            <c:strRef>
              <c:f>Document_CH56_589016016!$L$38</c:f>
              <c:strCache>
                <c:ptCount val="1"/>
                <c:pt idx="0">
                  <c:v>04 a 07/2021</c:v>
                </c:pt>
              </c:strCache>
            </c:strRef>
          </c:tx>
          <c:spPr>
            <a:solidFill>
              <a:schemeClr val="accent6">
                <a:alpha val="85000"/>
              </a:schemeClr>
            </a:solidFill>
            <a:ln w="9525" cap="flat" cmpd="sng" algn="ctr">
              <a:solidFill>
                <a:schemeClr val="accent6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6">
                  <a:lumMod val="75000"/>
                </a:schemeClr>
              </a:contourClr>
            </a:sp3d>
          </c:spPr>
          <c:invertIfNegative val="0"/>
          <c:dLbls>
            <c:dLbl>
              <c:idx val="0"/>
              <c:layout>
                <c:manualLayout>
                  <c:x val="9.7775165877750248E-3"/>
                  <c:y val="0"/>
                </c:manualLayout>
              </c:layout>
              <c:spPr>
                <a:solidFill>
                  <a:sysClr val="windowText" lastClr="000000">
                    <a:lumMod val="65000"/>
                    <a:lumOff val="35000"/>
                    <a:alpha val="75000"/>
                  </a:sysClr>
                </a:solidFill>
                <a:ln>
                  <a:noFill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-81584"/>
                        <a:gd name="adj2" fmla="val -7833"/>
                      </a:avLst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0-3DBE-4113-884D-4C5595DE937C}"/>
                </c:ext>
              </c:extLst>
            </c:dLbl>
            <c:spPr>
              <a:solidFill>
                <a:sysClr val="windowText" lastClr="000000">
                  <a:lumMod val="65000"/>
                  <a:lumOff val="35000"/>
                  <a:alpha val="75000"/>
                </a:sysClr>
              </a:solidFill>
              <a:ln>
                <a:noFill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showLeaderLines val="0"/>
              </c:ext>
            </c:extLst>
          </c:dLbls>
          <c:val>
            <c:numRef>
              <c:f>Document_CH56_589016016!$L$39</c:f>
              <c:numCache>
                <c:formatCode>#,##0</c:formatCode>
                <c:ptCount val="1"/>
                <c:pt idx="0">
                  <c:v>178089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DBE-4113-884D-4C5595DE937C}"/>
            </c:ext>
          </c:extLst>
        </c:ser>
        <c:ser>
          <c:idx val="1"/>
          <c:order val="1"/>
          <c:tx>
            <c:strRef>
              <c:f>Document_CH56_589016016!$M$38</c:f>
              <c:strCache>
                <c:ptCount val="1"/>
                <c:pt idx="0">
                  <c:v>04 a 07/2020</c:v>
                </c:pt>
              </c:strCache>
            </c:strRef>
          </c:tx>
          <c:spPr>
            <a:solidFill>
              <a:schemeClr val="accent5">
                <a:alpha val="85000"/>
              </a:schemeClr>
            </a:solidFill>
            <a:ln w="9525" cap="flat" cmpd="sng" algn="ctr">
              <a:solidFill>
                <a:schemeClr val="accent5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5">
                  <a:lumMod val="75000"/>
                </a:schemeClr>
              </a:contourClr>
            </a:sp3d>
          </c:spPr>
          <c:invertIfNegative val="0"/>
          <c:dLbls>
            <c:dLbl>
              <c:idx val="0"/>
              <c:layout>
                <c:manualLayout>
                  <c:x val="3.5850894155175089E-2"/>
                  <c:y val="0"/>
                </c:manualLayout>
              </c:layout>
              <c:spPr>
                <a:solidFill>
                  <a:sysClr val="windowText" lastClr="000000">
                    <a:lumMod val="65000"/>
                    <a:lumOff val="35000"/>
                    <a:alpha val="75000"/>
                  </a:sysClr>
                </a:solidFill>
                <a:ln>
                  <a:noFill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-107439"/>
                        <a:gd name="adj2" fmla="val 15933"/>
                      </a:avLst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2-3DBE-4113-884D-4C5595DE937C}"/>
                </c:ext>
              </c:extLst>
            </c:dLbl>
            <c:spPr>
              <a:solidFill>
                <a:sysClr val="windowText" lastClr="000000">
                  <a:lumMod val="65000"/>
                  <a:lumOff val="35000"/>
                  <a:alpha val="75000"/>
                </a:sysClr>
              </a:solidFill>
              <a:ln>
                <a:noFill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showLeaderLines val="0"/>
              </c:ext>
            </c:extLst>
          </c:dLbls>
          <c:val>
            <c:numRef>
              <c:f>Document_CH56_589016016!$M$39</c:f>
              <c:numCache>
                <c:formatCode>#,##0</c:formatCode>
                <c:ptCount val="1"/>
                <c:pt idx="0">
                  <c:v>54295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DBE-4113-884D-4C5595DE937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2005984624"/>
        <c:axId val="2005972976"/>
        <c:axId val="0"/>
      </c:bar3DChart>
      <c:catAx>
        <c:axId val="200598462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005972976"/>
        <c:crosses val="autoZero"/>
        <c:auto val="1"/>
        <c:lblAlgn val="ctr"/>
        <c:lblOffset val="100"/>
        <c:noMultiLvlLbl val="0"/>
      </c:catAx>
      <c:valAx>
        <c:axId val="2005972976"/>
        <c:scaling>
          <c:orientation val="minMax"/>
        </c:scaling>
        <c:delete val="1"/>
        <c:axPos val="b"/>
        <c:numFmt formatCode="#,##0" sourceLinked="1"/>
        <c:majorTickMark val="none"/>
        <c:minorTickMark val="none"/>
        <c:tickLblPos val="nextTo"/>
        <c:crossAx val="20059846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pt-BR" dirty="0"/>
              <a:t>Estimativa de redução de despesas agregada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title>
    <c:autoTitleDeleted val="0"/>
    <c:view3D>
      <c:rotX val="0"/>
      <c:rotY val="0"/>
      <c:depthPercent val="60"/>
      <c:rAngAx val="0"/>
      <c:perspective val="100"/>
    </c:view3D>
    <c:floor>
      <c:thickness val="0"/>
      <c:spPr>
        <a:solidFill>
          <a:schemeClr val="lt1">
            <a:lumMod val="95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bar"/>
        <c:grouping val="clustered"/>
        <c:varyColors val="0"/>
        <c:ser>
          <c:idx val="0"/>
          <c:order val="0"/>
          <c:tx>
            <c:strRef>
              <c:f>Agregada!$A$2</c:f>
              <c:strCache>
                <c:ptCount val="1"/>
                <c:pt idx="0">
                  <c:v>2021</c:v>
                </c:pt>
              </c:strCache>
            </c:strRef>
          </c:tx>
          <c:spPr>
            <a:solidFill>
              <a:schemeClr val="accent6">
                <a:alpha val="85000"/>
              </a:schemeClr>
            </a:solidFill>
            <a:ln w="9525" cap="flat" cmpd="sng" algn="ctr">
              <a:solidFill>
                <a:schemeClr val="accent6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6">
                  <a:lumMod val="75000"/>
                </a:schemeClr>
              </a:contourClr>
            </a:sp3d>
          </c:spPr>
          <c:invertIfNegative val="0"/>
          <c:dLbls>
            <c:dLbl>
              <c:idx val="0"/>
              <c:layout>
                <c:manualLayout>
                  <c:x val="-0.23471813064009617"/>
                  <c:y val="-2.1243721184021308E-3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400" b="1" i="0" u="none" strike="noStrike" kern="1200" baseline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615AFF78-4147-476B-A176-FC17EEBD7555}" type="VALUE">
                      <a:rPr lang="en-US" sz="1400" smtClean="0"/>
                      <a:pPr>
                        <a:defRPr sz="1400"/>
                      </a:pPr>
                      <a:t>[VALOR]</a:t>
                    </a:fld>
                    <a:r>
                      <a:rPr lang="en-US" sz="1400" dirty="0"/>
                      <a:t>*</a:t>
                    </a:r>
                  </a:p>
                </c:rich>
              </c:tx>
              <c:spPr>
                <a:solidFill>
                  <a:sysClr val="windowText" lastClr="000000">
                    <a:lumMod val="65000"/>
                    <a:lumOff val="35000"/>
                    <a:alpha val="75000"/>
                  </a:sysClr>
                </a:solidFill>
                <a:ln>
                  <a:noFill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2258132219905394"/>
                      <c:h val="7.5508214210978919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0-EE78-4810-9BD7-971152AF0A5D}"/>
                </c:ext>
              </c:extLst>
            </c:dLbl>
            <c:spPr>
              <a:solidFill>
                <a:sysClr val="windowText" lastClr="000000">
                  <a:lumMod val="65000"/>
                  <a:lumOff val="35000"/>
                  <a:alpha val="75000"/>
                </a:sysClr>
              </a:solidFill>
              <a:ln>
                <a:noFill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showLeaderLines val="0"/>
              </c:ext>
            </c:extLst>
          </c:dLbls>
          <c:cat>
            <c:strRef>
              <c:f>Agregada!$B$1</c:f>
              <c:strCache>
                <c:ptCount val="1"/>
                <c:pt idx="0">
                  <c:v>Estimativa de redução de despesa </c:v>
                </c:pt>
              </c:strCache>
            </c:strRef>
          </c:cat>
          <c:val>
            <c:numRef>
              <c:f>Agregada!$B$2</c:f>
              <c:numCache>
                <c:formatCode>"R$"#,##0.00</c:formatCode>
                <c:ptCount val="1"/>
                <c:pt idx="0">
                  <c:v>2403067782.6630502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E78-4810-9BD7-971152AF0A5D}"/>
            </c:ext>
          </c:extLst>
        </c:ser>
        <c:ser>
          <c:idx val="1"/>
          <c:order val="1"/>
          <c:tx>
            <c:strRef>
              <c:f>Agregada!$A$3</c:f>
              <c:strCache>
                <c:ptCount val="1"/>
                <c:pt idx="0">
                  <c:v>2022</c:v>
                </c:pt>
              </c:strCache>
            </c:strRef>
          </c:tx>
          <c:spPr>
            <a:solidFill>
              <a:schemeClr val="accent5">
                <a:alpha val="85000"/>
              </a:schemeClr>
            </a:solidFill>
            <a:ln w="9525" cap="flat" cmpd="sng" algn="ctr">
              <a:solidFill>
                <a:schemeClr val="accent5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5">
                  <a:lumMod val="75000"/>
                </a:schemeClr>
              </a:contourClr>
            </a:sp3d>
          </c:spPr>
          <c:invertIfNegative val="0"/>
          <c:dLbls>
            <c:dLbl>
              <c:idx val="0"/>
              <c:layout>
                <c:manualLayout>
                  <c:x val="-0.15192365825080686"/>
                  <c:y val="0"/>
                </c:manualLayout>
              </c:layout>
              <c:spPr>
                <a:solidFill>
                  <a:sysClr val="windowText" lastClr="000000">
                    <a:lumMod val="65000"/>
                    <a:lumOff val="35000"/>
                    <a:alpha val="75000"/>
                  </a:sysClr>
                </a:solidFill>
                <a:ln>
                  <a:noFill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2740429748617916"/>
                      <c:h val="7.5508214210978919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2-EE78-4810-9BD7-971152AF0A5D}"/>
                </c:ext>
              </c:extLst>
            </c:dLbl>
            <c:spPr>
              <a:solidFill>
                <a:sysClr val="windowText" lastClr="000000">
                  <a:lumMod val="65000"/>
                  <a:lumOff val="35000"/>
                  <a:alpha val="75000"/>
                </a:sysClr>
              </a:solidFill>
              <a:ln>
                <a:noFill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showLeaderLines val="0"/>
              </c:ext>
            </c:extLst>
          </c:dLbls>
          <c:cat>
            <c:strRef>
              <c:f>Agregada!$B$1</c:f>
              <c:strCache>
                <c:ptCount val="1"/>
                <c:pt idx="0">
                  <c:v>Estimativa de redução de despesa </c:v>
                </c:pt>
              </c:strCache>
            </c:strRef>
          </c:cat>
          <c:val>
            <c:numRef>
              <c:f>Agregada!$B$3</c:f>
              <c:numCache>
                <c:formatCode>"R$"#,##0.00</c:formatCode>
                <c:ptCount val="1"/>
                <c:pt idx="0">
                  <c:v>2418287755.3052998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E78-4810-9BD7-971152AF0A5D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915545583"/>
        <c:axId val="915556399"/>
        <c:axId val="0"/>
      </c:bar3DChart>
      <c:catAx>
        <c:axId val="915545583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915556399"/>
        <c:crosses val="autoZero"/>
        <c:auto val="1"/>
        <c:lblAlgn val="ctr"/>
        <c:lblOffset val="100"/>
        <c:noMultiLvlLbl val="0"/>
      </c:catAx>
      <c:valAx>
        <c:axId val="915556399"/>
        <c:scaling>
          <c:orientation val="minMax"/>
        </c:scaling>
        <c:delete val="1"/>
        <c:axPos val="b"/>
        <c:numFmt formatCode="&quot;R$&quot;#,##0.00" sourceLinked="1"/>
        <c:majorTickMark val="none"/>
        <c:minorTickMark val="none"/>
        <c:tickLblPos val="nextTo"/>
        <c:crossAx val="91554558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7.8876643375384969E-2"/>
          <c:y val="4.2043072631339086E-2"/>
          <c:w val="0.8778393984084194"/>
          <c:h val="0.87169966017941691"/>
        </c:manualLayout>
      </c:layout>
      <c:bar3DChart>
        <c:barDir val="bar"/>
        <c:grouping val="stacked"/>
        <c:varyColors val="0"/>
        <c:ser>
          <c:idx val="0"/>
          <c:order val="0"/>
          <c:tx>
            <c:strRef>
              <c:f>SVCBEN!$B$2</c:f>
              <c:strCache>
                <c:ptCount val="1"/>
                <c:pt idx="0">
                  <c:v>Produtividade até 07/2021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satMod val="103000"/>
                    <a:lumMod val="102000"/>
                    <a:tint val="94000"/>
                  </a:schemeClr>
                </a:gs>
                <a:gs pos="50000">
                  <a:schemeClr val="accent6">
                    <a:satMod val="110000"/>
                    <a:lumMod val="100000"/>
                    <a:shade val="100000"/>
                  </a:schemeClr>
                </a:gs>
                <a:gs pos="100000">
                  <a:schemeClr val="accent6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SVCBEN!$A$3:$A$4</c:f>
              <c:numCache>
                <c:formatCode>General</c:formatCode>
                <c:ptCount val="2"/>
                <c:pt idx="0">
                  <c:v>2021</c:v>
                </c:pt>
                <c:pt idx="1">
                  <c:v>2022</c:v>
                </c:pt>
              </c:numCache>
            </c:numRef>
          </c:cat>
          <c:val>
            <c:numRef>
              <c:f>SVCBEN!$B$3:$B$4</c:f>
              <c:numCache>
                <c:formatCode>General</c:formatCode>
                <c:ptCount val="2"/>
                <c:pt idx="0" formatCode="#,##0">
                  <c:v>233244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BA5-4116-9DA0-6C36D28CF0E3}"/>
            </c:ext>
          </c:extLst>
        </c:ser>
        <c:ser>
          <c:idx val="1"/>
          <c:order val="1"/>
          <c:tx>
            <c:strRef>
              <c:f>SVCBEN!$C$2</c:f>
              <c:strCache>
                <c:ptCount val="1"/>
                <c:pt idx="0">
                  <c:v>Produtividade projetada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atMod val="103000"/>
                    <a:lumMod val="102000"/>
                    <a:tint val="94000"/>
                  </a:schemeClr>
                </a:gs>
                <a:gs pos="50000">
                  <a:schemeClr val="accent5">
                    <a:satMod val="110000"/>
                    <a:lumMod val="100000"/>
                    <a:shade val="100000"/>
                  </a:schemeClr>
                </a:gs>
                <a:gs pos="100000">
                  <a:schemeClr val="accent5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SVCBEN!$A$3:$A$4</c:f>
              <c:numCache>
                <c:formatCode>General</c:formatCode>
                <c:ptCount val="2"/>
                <c:pt idx="0">
                  <c:v>2021</c:v>
                </c:pt>
                <c:pt idx="1">
                  <c:v>2022</c:v>
                </c:pt>
              </c:numCache>
            </c:numRef>
          </c:cat>
          <c:val>
            <c:numRef>
              <c:f>SVCBEN!$C$3:$C$4</c:f>
              <c:numCache>
                <c:formatCode>#,##0</c:formatCode>
                <c:ptCount val="2"/>
                <c:pt idx="0">
                  <c:v>222610</c:v>
                </c:pt>
                <c:pt idx="1">
                  <c:v>534264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BA5-4116-9DA0-6C36D28CF0E3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852074271"/>
        <c:axId val="852075103"/>
        <c:axId val="0"/>
      </c:bar3DChart>
      <c:catAx>
        <c:axId val="852074271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852075103"/>
        <c:crosses val="autoZero"/>
        <c:auto val="1"/>
        <c:lblAlgn val="ctr"/>
        <c:lblOffset val="100"/>
        <c:noMultiLvlLbl val="0"/>
      </c:catAx>
      <c:valAx>
        <c:axId val="852075103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50000"/>
                  <a:lumOff val="50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85207427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depthPercent val="60"/>
      <c:rAngAx val="0"/>
      <c:perspective val="100"/>
    </c:view3D>
    <c:floor>
      <c:thickness val="0"/>
      <c:spPr>
        <a:solidFill>
          <a:schemeClr val="lt1">
            <a:lumMod val="95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bar"/>
        <c:grouping val="clustered"/>
        <c:varyColors val="0"/>
        <c:ser>
          <c:idx val="0"/>
          <c:order val="0"/>
          <c:tx>
            <c:strRef>
              <c:f>SVCBEN!$A$3</c:f>
              <c:strCache>
                <c:ptCount val="1"/>
                <c:pt idx="0">
                  <c:v>2021</c:v>
                </c:pt>
              </c:strCache>
            </c:strRef>
          </c:tx>
          <c:spPr>
            <a:solidFill>
              <a:schemeClr val="accent6">
                <a:alpha val="85000"/>
              </a:schemeClr>
            </a:solidFill>
            <a:ln w="9525" cap="flat" cmpd="sng" algn="ctr">
              <a:solidFill>
                <a:schemeClr val="accent6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6">
                  <a:lumMod val="75000"/>
                </a:schemeClr>
              </a:contourClr>
            </a:sp3d>
          </c:spPr>
          <c:invertIfNegative val="0"/>
          <c:dLbls>
            <c:dLbl>
              <c:idx val="0"/>
              <c:layout>
                <c:manualLayout>
                  <c:x val="-0.22342781687556038"/>
                  <c:y val="4.656614978240322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9682639690124826"/>
                      <c:h val="8.2756848065653144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4-437A-4159-B755-9F1B3B6874F9}"/>
                </c:ext>
              </c:extLst>
            </c:dLbl>
            <c:spPr>
              <a:solidFill>
                <a:prstClr val="black">
                  <a:lumMod val="65000"/>
                  <a:lumOff val="35000"/>
                  <a:alpha val="75000"/>
                </a:prstClr>
              </a:solidFill>
              <a:ln>
                <a:noFill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showLeaderLines val="0"/>
              </c:ext>
            </c:extLst>
          </c:dLbls>
          <c:cat>
            <c:strRef>
              <c:f>SVCBEN!$D$2</c:f>
              <c:strCache>
                <c:ptCount val="1"/>
                <c:pt idx="0">
                  <c:v>Redução de despesa prevista</c:v>
                </c:pt>
              </c:strCache>
            </c:strRef>
          </c:cat>
          <c:val>
            <c:numRef>
              <c:f>SVCBEN!$D$3</c:f>
              <c:numCache>
                <c:formatCode>"R$"#,##0.00</c:formatCode>
                <c:ptCount val="1"/>
                <c:pt idx="0">
                  <c:v>1434004245.0153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37A-4159-B755-9F1B3B6874F9}"/>
            </c:ext>
          </c:extLst>
        </c:ser>
        <c:ser>
          <c:idx val="1"/>
          <c:order val="1"/>
          <c:tx>
            <c:strRef>
              <c:f>SVCBEN!$A$4</c:f>
              <c:strCache>
                <c:ptCount val="1"/>
                <c:pt idx="0">
                  <c:v>2022</c:v>
                </c:pt>
              </c:strCache>
            </c:strRef>
          </c:tx>
          <c:spPr>
            <a:solidFill>
              <a:schemeClr val="accent5">
                <a:alpha val="85000"/>
              </a:schemeClr>
            </a:solidFill>
            <a:ln w="9525" cap="flat" cmpd="sng" algn="ctr">
              <a:solidFill>
                <a:schemeClr val="accent5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5">
                  <a:lumMod val="75000"/>
                </a:schemeClr>
              </a:contourClr>
            </a:sp3d>
          </c:spPr>
          <c:invertIfNegative val="0"/>
          <c:dLbls>
            <c:dLbl>
              <c:idx val="0"/>
              <c:layout>
                <c:manualLayout>
                  <c:x val="-0.19208357233297912"/>
                  <c:y val="4.6566149782403228E-3"/>
                </c:manualLayout>
              </c:layout>
              <c:spPr>
                <a:solidFill>
                  <a:prstClr val="black">
                    <a:lumMod val="65000"/>
                    <a:lumOff val="35000"/>
                    <a:alpha val="75000"/>
                  </a:prstClr>
                </a:solidFill>
                <a:ln>
                  <a:noFill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0164857863345698"/>
                      <c:h val="8.2756848065653144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437A-4159-B755-9F1B3B6874F9}"/>
                </c:ext>
              </c:extLst>
            </c:dLbl>
            <c:spPr>
              <a:solidFill>
                <a:prstClr val="black">
                  <a:lumMod val="65000"/>
                  <a:lumOff val="35000"/>
                  <a:alpha val="75000"/>
                </a:prstClr>
              </a:solidFill>
              <a:ln>
                <a:noFill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showLeaderLines val="0"/>
              </c:ext>
            </c:extLst>
          </c:dLbls>
          <c:cat>
            <c:strRef>
              <c:f>SVCBEN!$D$2</c:f>
              <c:strCache>
                <c:ptCount val="1"/>
                <c:pt idx="0">
                  <c:v>Redução de despesa prevista</c:v>
                </c:pt>
              </c:strCache>
            </c:strRef>
          </c:cat>
          <c:val>
            <c:numRef>
              <c:f>SVCBEN!$D$4</c:f>
              <c:numCache>
                <c:formatCode>"R$"#,##0.00</c:formatCode>
                <c:ptCount val="1"/>
                <c:pt idx="0">
                  <c:v>1700162715.9194999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37A-4159-B755-9F1B3B6874F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939349199"/>
        <c:axId val="939351279"/>
        <c:axId val="0"/>
      </c:bar3DChart>
      <c:catAx>
        <c:axId val="939349199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939351279"/>
        <c:crosses val="autoZero"/>
        <c:auto val="1"/>
        <c:lblAlgn val="ctr"/>
        <c:lblOffset val="100"/>
        <c:noMultiLvlLbl val="0"/>
      </c:catAx>
      <c:valAx>
        <c:axId val="939351279"/>
        <c:scaling>
          <c:orientation val="minMax"/>
        </c:scaling>
        <c:delete val="1"/>
        <c:axPos val="b"/>
        <c:numFmt formatCode="&quot;R$&quot;#,##0.00" sourceLinked="1"/>
        <c:majorTickMark val="none"/>
        <c:minorTickMark val="none"/>
        <c:tickLblPos val="nextTo"/>
        <c:crossAx val="93934919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</c:legendEntry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pt-BR" dirty="0"/>
              <a:t>Apurações concluídas por grupo</a:t>
            </a:r>
            <a:r>
              <a:rPr lang="pt-BR" baseline="0" dirty="0"/>
              <a:t> </a:t>
            </a:r>
            <a:endParaRPr lang="pt-BR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title>
    <c:autoTitleDeleted val="0"/>
    <c:plotArea>
      <c:layout/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C897-4DA1-99EE-2E258F2BEFE8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C897-4DA1-99EE-2E258F2BEFE8}"/>
              </c:ext>
            </c:extLst>
          </c:dPt>
          <c:dLbls>
            <c:spPr>
              <a:pattFill prst="pct75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'Relatório - Tipo de Conclusão ('!$R$152:$R$157</c:f>
              <c:strCache>
                <c:ptCount val="2"/>
                <c:pt idx="0">
                  <c:v>BPC</c:v>
                </c:pt>
                <c:pt idx="1">
                  <c:v>Demais benefícios</c:v>
                </c:pt>
              </c:strCache>
            </c:strRef>
          </c:cat>
          <c:val>
            <c:numRef>
              <c:f>'Relatório - Tipo de Conclusão ('!$S$152:$S$157</c:f>
              <c:numCache>
                <c:formatCode>0.00%</c:formatCode>
                <c:ptCount val="2"/>
                <c:pt idx="0">
                  <c:v>0.97450000000000003</c:v>
                </c:pt>
                <c:pt idx="1">
                  <c:v>2.5499999999999998E-2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897-4DA1-99EE-2E258F2BEFE8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Apuração BPC - tipo de conclusão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title>
    <c:autoTitleDeleted val="0"/>
    <c:plotArea>
      <c:layout/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6F7D-407C-9F9B-53680DC4E52F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6F7D-407C-9F9B-53680DC4E52F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6F7D-407C-9F9B-53680DC4E52F}"/>
              </c:ext>
            </c:extLst>
          </c:dPt>
          <c:dLbls>
            <c:numFmt formatCode="0.00%" sourceLinked="0"/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bpc!$R$76:$R$82</c:f>
              <c:strCache>
                <c:ptCount val="3"/>
                <c:pt idx="0">
                  <c:v>Regular</c:v>
                </c:pt>
                <c:pt idx="1">
                  <c:v>Irregular</c:v>
                </c:pt>
                <c:pt idx="2">
                  <c:v>Parcialmente irregular</c:v>
                </c:pt>
              </c:strCache>
            </c:strRef>
          </c:cat>
          <c:val>
            <c:numRef>
              <c:f>bpc!$S$76:$S$82</c:f>
              <c:numCache>
                <c:formatCode>0.00%</c:formatCode>
                <c:ptCount val="3"/>
                <c:pt idx="0">
                  <c:v>0.41299999999999998</c:v>
                </c:pt>
                <c:pt idx="1">
                  <c:v>0.44900000000000001</c:v>
                </c:pt>
                <c:pt idx="2">
                  <c:v>0.13800000000000001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6F7D-407C-9F9B-53680DC4E52F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pt-BR" baseline="0"/>
              <a:t>Apuração de demais benefícios</a:t>
            </a:r>
            <a:r>
              <a:rPr lang="pt-BR"/>
              <a:t>- tipo de conclusão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title>
    <c:autoTitleDeleted val="0"/>
    <c:plotArea>
      <c:layout/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B031-49C3-9017-94D37C7531F8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B031-49C3-9017-94D37C7531F8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B031-49C3-9017-94D37C7531F8}"/>
              </c:ext>
            </c:extLst>
          </c:dPt>
          <c:dLbls>
            <c:numFmt formatCode="0.00%" sourceLinked="0"/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Demais!$R$13:$R$15</c:f>
              <c:strCache>
                <c:ptCount val="3"/>
                <c:pt idx="0">
                  <c:v>Regular</c:v>
                </c:pt>
                <c:pt idx="1">
                  <c:v>Irregular</c:v>
                </c:pt>
                <c:pt idx="2">
                  <c:v>Parcialmente Irregular </c:v>
                </c:pt>
              </c:strCache>
            </c:strRef>
          </c:cat>
          <c:val>
            <c:numRef>
              <c:f>Demais!$S$13:$S$15</c:f>
              <c:numCache>
                <c:formatCode>0.00%</c:formatCode>
                <c:ptCount val="3"/>
                <c:pt idx="0">
                  <c:v>0.443</c:v>
                </c:pt>
                <c:pt idx="1">
                  <c:v>0.52900000000000003</c:v>
                </c:pt>
                <c:pt idx="2">
                  <c:v>2.8000000000000001E-2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B031-49C3-9017-94D37C7531F8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pt-BR" dirty="0"/>
              <a:t>Demandas concluídas de </a:t>
            </a:r>
            <a:r>
              <a:rPr lang="pt-BR" baseline="0" dirty="0"/>
              <a:t>acordo com a origem</a:t>
            </a:r>
            <a:endParaRPr lang="pt-BR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title>
    <c:autoTitleDeleted val="0"/>
    <c:plotArea>
      <c:layout>
        <c:manualLayout>
          <c:layoutTarget val="inner"/>
          <c:xMode val="edge"/>
          <c:yMode val="edge"/>
          <c:x val="6.2863427795717991E-2"/>
          <c:y val="0.15805897336465763"/>
          <c:w val="0.59877332224449331"/>
          <c:h val="0.77419509693856048"/>
        </c:manualLayout>
      </c:layout>
      <c:doughnutChart>
        <c:varyColors val="1"/>
        <c:ser>
          <c:idx val="0"/>
          <c:order val="0"/>
          <c:explosion val="13"/>
          <c:dPt>
            <c:idx val="0"/>
            <c:bubble3D val="0"/>
            <c:explosion val="1"/>
            <c:spPr>
              <a:solidFill>
                <a:schemeClr val="accent6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4478-4757-9886-5DC87A3997F3}"/>
              </c:ext>
            </c:extLst>
          </c:dPt>
          <c:dPt>
            <c:idx val="1"/>
            <c:bubble3D val="0"/>
            <c:explosion val="1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4478-4757-9886-5DC87A3997F3}"/>
              </c:ext>
            </c:extLst>
          </c:dPt>
          <c:dPt>
            <c:idx val="2"/>
            <c:bubble3D val="0"/>
            <c:explosion val="1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4478-4757-9886-5DC87A3997F3}"/>
              </c:ext>
            </c:extLst>
          </c:dPt>
          <c:dPt>
            <c:idx val="3"/>
            <c:bubble3D val="0"/>
            <c:explosion val="23"/>
            <c:spPr>
              <a:solidFill>
                <a:schemeClr val="accent6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4478-4757-9886-5DC87A3997F3}"/>
              </c:ext>
            </c:extLst>
          </c:dPt>
          <c:dPt>
            <c:idx val="4"/>
            <c:bubble3D val="0"/>
            <c:spPr>
              <a:solidFill>
                <a:schemeClr val="accent5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4478-4757-9886-5DC87A3997F3}"/>
              </c:ext>
            </c:extLst>
          </c:dPt>
          <c:dLbls>
            <c:dLbl>
              <c:idx val="0"/>
              <c:layout>
                <c:manualLayout>
                  <c:x val="3.8050847734939136E-2"/>
                  <c:y val="-0.14451112180422351"/>
                </c:manualLayout>
              </c:layout>
              <c:numFmt formatCode="0.00%" sourceLinked="0"/>
              <c:spPr>
                <a:pattFill prst="pct75">
                  <a:fgClr>
                    <a:sysClr val="windowText" lastClr="000000">
                      <a:lumMod val="75000"/>
                      <a:lumOff val="25000"/>
                    </a:sysClr>
                  </a:fgClr>
                  <a:bgClr>
                    <a:sysClr val="windowText" lastClr="000000">
                      <a:lumMod val="65000"/>
                      <a:lumOff val="35000"/>
                    </a:sysClr>
                  </a:bgClr>
                </a:patt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-51332"/>
                        <a:gd name="adj2" fmla="val 219993"/>
                      </a:avLst>
                    </a:prstGeom>
                    <a:pattFill prst="pct75">
                      <a:fgClr>
                        <a:schemeClr val="dk1">
                          <a:lumMod val="75000"/>
                          <a:lumOff val="25000"/>
                        </a:schemeClr>
                      </a:fgClr>
                      <a:bgClr>
                        <a:schemeClr val="dk1">
                          <a:lumMod val="65000"/>
                          <a:lumOff val="35000"/>
                        </a:schemeClr>
                      </a:bgClr>
                    </a:pattFill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1-4478-4757-9886-5DC87A3997F3}"/>
                </c:ext>
              </c:extLst>
            </c:dLbl>
            <c:dLbl>
              <c:idx val="1"/>
              <c:layout>
                <c:manualLayout>
                  <c:x val="9.5965201045217149E-2"/>
                  <c:y val="-0.11408890966759157"/>
                </c:manualLayout>
              </c:layout>
              <c:numFmt formatCode="0.00%" sourceLinked="0"/>
              <c:spPr>
                <a:pattFill prst="pct75">
                  <a:fgClr>
                    <a:sysClr val="windowText" lastClr="000000">
                      <a:lumMod val="75000"/>
                      <a:lumOff val="25000"/>
                    </a:sysClr>
                  </a:fgClr>
                  <a:bgClr>
                    <a:sysClr val="windowText" lastClr="000000">
                      <a:lumMod val="65000"/>
                      <a:lumOff val="35000"/>
                    </a:sysClr>
                  </a:bgClr>
                </a:patt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-112288"/>
                        <a:gd name="adj2" fmla="val 133282"/>
                      </a:avLst>
                    </a:prstGeom>
                    <a:pattFill prst="pct75">
                      <a:fgClr>
                        <a:schemeClr val="dk1">
                          <a:lumMod val="75000"/>
                          <a:lumOff val="25000"/>
                        </a:schemeClr>
                      </a:fgClr>
                      <a:bgClr>
                        <a:schemeClr val="dk1">
                          <a:lumMod val="65000"/>
                          <a:lumOff val="35000"/>
                        </a:schemeClr>
                      </a:bgClr>
                    </a:pattFill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3-4478-4757-9886-5DC87A3997F3}"/>
                </c:ext>
              </c:extLst>
            </c:dLbl>
            <c:dLbl>
              <c:idx val="2"/>
              <c:layout>
                <c:manualLayout>
                  <c:x val="0.13199881291685409"/>
                  <c:y val="-3.1911021009796134E-2"/>
                </c:manualLayout>
              </c:layout>
              <c:numFmt formatCode="0.00%" sourceLinked="0"/>
              <c:spPr>
                <a:pattFill prst="pct75">
                  <a:fgClr>
                    <a:sysClr val="windowText" lastClr="000000">
                      <a:lumMod val="75000"/>
                      <a:lumOff val="25000"/>
                    </a:sysClr>
                  </a:fgClr>
                  <a:bgClr>
                    <a:sysClr val="windowText" lastClr="000000">
                      <a:lumMod val="65000"/>
                      <a:lumOff val="35000"/>
                    </a:sysClr>
                  </a:bgClr>
                </a:patt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-146583"/>
                        <a:gd name="adj2" fmla="val -73959"/>
                      </a:avLst>
                    </a:prstGeom>
                    <a:pattFill prst="pct75">
                      <a:fgClr>
                        <a:schemeClr val="dk1">
                          <a:lumMod val="75000"/>
                          <a:lumOff val="25000"/>
                        </a:schemeClr>
                      </a:fgClr>
                      <a:bgClr>
                        <a:schemeClr val="dk1">
                          <a:lumMod val="65000"/>
                          <a:lumOff val="35000"/>
                        </a:schemeClr>
                      </a:bgClr>
                    </a:pattFill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5-4478-4757-9886-5DC87A3997F3}"/>
                </c:ext>
              </c:extLst>
            </c:dLbl>
            <c:dLbl>
              <c:idx val="3"/>
              <c:layout>
                <c:manualLayout>
                  <c:x val="-0.15833333333333333"/>
                  <c:y val="6.9444444444444448E-2"/>
                </c:manualLayout>
              </c:layout>
              <c:numFmt formatCode="0.00%" sourceLinked="0"/>
              <c:spPr>
                <a:pattFill prst="pct75">
                  <a:fgClr>
                    <a:sysClr val="windowText" lastClr="000000">
                      <a:lumMod val="75000"/>
                      <a:lumOff val="25000"/>
                    </a:sysClr>
                  </a:fgClr>
                  <a:bgClr>
                    <a:sysClr val="windowText" lastClr="000000">
                      <a:lumMod val="65000"/>
                      <a:lumOff val="35000"/>
                    </a:sysClr>
                  </a:bgClr>
                </a:patt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96568"/>
                        <a:gd name="adj2" fmla="val -92812"/>
                      </a:avLst>
                    </a:prstGeom>
                    <a:pattFill prst="pct75">
                      <a:fgClr>
                        <a:schemeClr val="dk1">
                          <a:lumMod val="75000"/>
                          <a:lumOff val="25000"/>
                        </a:schemeClr>
                      </a:fgClr>
                      <a:bgClr>
                        <a:schemeClr val="dk1">
                          <a:lumMod val="65000"/>
                          <a:lumOff val="35000"/>
                        </a:schemeClr>
                      </a:bgClr>
                    </a:pattFill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7-4478-4757-9886-5DC87A3997F3}"/>
                </c:ext>
              </c:extLst>
            </c:dLbl>
            <c:dLbl>
              <c:idx val="4"/>
              <c:layout>
                <c:manualLayout>
                  <c:x val="-5.8333331235716802E-2"/>
                  <c:y val="-9.8133480527261951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4478-4757-9886-5DC87A3997F3}"/>
                </c:ext>
              </c:extLst>
            </c:dLbl>
            <c:numFmt formatCode="0.00%" sourceLinked="0"/>
            <c:spPr>
              <a:pattFill prst="pct75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pattFill prst="pct75">
                    <a:fgClr>
                      <a:schemeClr val="dk1">
                        <a:lumMod val="75000"/>
                        <a:lumOff val="25000"/>
                      </a:schemeClr>
                    </a:fgClr>
                    <a:bgClr>
                      <a:schemeClr val="dk1">
                        <a:lumMod val="65000"/>
                        <a:lumOff val="35000"/>
                      </a:schemeClr>
                    </a:bgClr>
                  </a:pattFill>
                  <a:ln>
                    <a:noFill/>
                  </a:ln>
                </c15:spPr>
              </c:ext>
            </c:extLst>
          </c:dLbls>
          <c:cat>
            <c:strRef>
              <c:f>'Relatório - Tipo de Conclusão ('!$J$156078:$J$156082</c:f>
              <c:strCache>
                <c:ptCount val="5"/>
                <c:pt idx="0">
                  <c:v>CGU</c:v>
                </c:pt>
                <c:pt idx="1">
                  <c:v>TCU</c:v>
                </c:pt>
                <c:pt idx="2">
                  <c:v>INSS</c:v>
                </c:pt>
                <c:pt idx="3">
                  <c:v>Ministério da Cidadania</c:v>
                </c:pt>
                <c:pt idx="4">
                  <c:v>Outros</c:v>
                </c:pt>
              </c:strCache>
            </c:strRef>
          </c:cat>
          <c:val>
            <c:numRef>
              <c:f>'Relatório - Tipo de Conclusão ('!$K$156078:$K$156082</c:f>
              <c:numCache>
                <c:formatCode>0.00%</c:formatCode>
                <c:ptCount val="5"/>
                <c:pt idx="0">
                  <c:v>6.0499999999999998E-2</c:v>
                </c:pt>
                <c:pt idx="1">
                  <c:v>5.3100000000000001E-2</c:v>
                </c:pt>
                <c:pt idx="2">
                  <c:v>1.6400000000000001E-2</c:v>
                </c:pt>
                <c:pt idx="3">
                  <c:v>0.86899999999999999</c:v>
                </c:pt>
                <c:pt idx="4">
                  <c:v>1E-4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4478-4757-9886-5DC87A3997F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depthPercent val="60"/>
      <c:rAngAx val="0"/>
      <c:perspective val="100"/>
    </c:view3D>
    <c:floor>
      <c:thickness val="0"/>
      <c:spPr>
        <a:solidFill>
          <a:schemeClr val="lt1">
            <a:lumMod val="95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bar"/>
        <c:grouping val="clustered"/>
        <c:varyColors val="0"/>
        <c:ser>
          <c:idx val="0"/>
          <c:order val="0"/>
          <c:tx>
            <c:strRef>
              <c:f>'Relatório - Tipo de Conclusão ('!$I$156085</c:f>
              <c:strCache>
                <c:ptCount val="1"/>
                <c:pt idx="0">
                  <c:v>Regulares</c:v>
                </c:pt>
              </c:strCache>
            </c:strRef>
          </c:tx>
          <c:spPr>
            <a:solidFill>
              <a:schemeClr val="accent6">
                <a:alpha val="85000"/>
              </a:schemeClr>
            </a:solidFill>
            <a:ln w="9525" cap="flat" cmpd="sng" algn="ctr">
              <a:solidFill>
                <a:schemeClr val="accent6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6">
                  <a:lumMod val="75000"/>
                </a:schemeClr>
              </a:contourClr>
            </a:sp3d>
          </c:spPr>
          <c:invertIfNegative val="0"/>
          <c:dLbls>
            <c:dLbl>
              <c:idx val="0"/>
              <c:layout>
                <c:manualLayout>
                  <c:x val="1.2787070358840821E-2"/>
                  <c:y val="-4.0047085281688568E-3"/>
                </c:manualLayout>
              </c:layout>
              <c:spPr>
                <a:solidFill>
                  <a:sysClr val="windowText" lastClr="000000">
                    <a:lumMod val="65000"/>
                    <a:lumOff val="35000"/>
                    <a:alpha val="75000"/>
                  </a:sysClr>
                </a:solidFill>
                <a:ln>
                  <a:noFill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-93251"/>
                        <a:gd name="adj2" fmla="val 4048"/>
                      </a:avLst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12-22F0-4FE6-9482-72FFAC37EA79}"/>
                </c:ext>
              </c:extLst>
            </c:dLbl>
            <c:dLbl>
              <c:idx val="1"/>
              <c:layout>
                <c:manualLayout>
                  <c:x val="1.918060553826129E-2"/>
                  <c:y val="0"/>
                </c:manualLayout>
              </c:layout>
              <c:spPr>
                <a:solidFill>
                  <a:sysClr val="windowText" lastClr="000000">
                    <a:lumMod val="65000"/>
                    <a:lumOff val="35000"/>
                    <a:alpha val="75000"/>
                  </a:sysClr>
                </a:solidFill>
                <a:ln>
                  <a:noFill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-108106"/>
                        <a:gd name="adj2" fmla="val 16191"/>
                      </a:avLst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F-22F0-4FE6-9482-72FFAC37EA79}"/>
                </c:ext>
              </c:extLst>
            </c:dLbl>
            <c:dLbl>
              <c:idx val="2"/>
              <c:layout>
                <c:manualLayout>
                  <c:x val="3.516444348681258E-2"/>
                  <c:y val="4.0047085281686365E-3"/>
                </c:manualLayout>
              </c:layout>
              <c:spPr>
                <a:solidFill>
                  <a:sysClr val="windowText" lastClr="000000">
                    <a:lumMod val="65000"/>
                    <a:lumOff val="35000"/>
                    <a:alpha val="75000"/>
                  </a:sysClr>
                </a:solidFill>
                <a:ln>
                  <a:noFill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-118961"/>
                        <a:gd name="adj2" fmla="val -20240"/>
                      </a:avLst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C-22F0-4FE6-9482-72FFAC37EA79}"/>
                </c:ext>
              </c:extLst>
            </c:dLbl>
            <c:dLbl>
              <c:idx val="3"/>
              <c:layout>
                <c:manualLayout>
                  <c:x val="2.7172524512536933E-2"/>
                  <c:y val="1.0011771320421775E-2"/>
                </c:manualLayout>
              </c:layout>
              <c:spPr>
                <a:solidFill>
                  <a:sysClr val="windowText" lastClr="000000">
                    <a:lumMod val="65000"/>
                    <a:lumOff val="35000"/>
                    <a:alpha val="75000"/>
                  </a:sysClr>
                </a:solidFill>
                <a:ln>
                  <a:noFill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-107821"/>
                        <a:gd name="adj2" fmla="val -21588"/>
                      </a:avLst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9-22F0-4FE6-9482-72FFAC37EA79}"/>
                </c:ext>
              </c:extLst>
            </c:dLbl>
            <c:dLbl>
              <c:idx val="4"/>
              <c:layout>
                <c:manualLayout>
                  <c:x val="1.4385454153696055E-2"/>
                  <c:y val="8.0094170563374204E-3"/>
                </c:manualLayout>
              </c:layout>
              <c:spPr>
                <a:solidFill>
                  <a:sysClr val="windowText" lastClr="000000">
                    <a:lumMod val="65000"/>
                    <a:lumOff val="35000"/>
                    <a:alpha val="75000"/>
                  </a:sysClr>
                </a:solidFill>
                <a:ln>
                  <a:noFill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-84967"/>
                        <a:gd name="adj2" fmla="val -13493"/>
                      </a:avLst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6-22F0-4FE6-9482-72FFAC37EA79}"/>
                </c:ext>
              </c:extLst>
            </c:dLbl>
            <c:spPr>
              <a:solidFill>
                <a:sysClr val="windowText" lastClr="000000">
                  <a:lumMod val="65000"/>
                  <a:lumOff val="35000"/>
                  <a:alpha val="75000"/>
                </a:sysClr>
              </a:solidFill>
              <a:ln>
                <a:noFill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showLeaderLines val="0"/>
              </c:ext>
            </c:extLst>
          </c:dLbls>
          <c:cat>
            <c:strRef>
              <c:f>'Relatório - Tipo de Conclusão ('!$H$156086:$H$156090</c:f>
              <c:strCache>
                <c:ptCount val="5"/>
                <c:pt idx="0">
                  <c:v>CGU</c:v>
                </c:pt>
                <c:pt idx="1">
                  <c:v>TCU</c:v>
                </c:pt>
                <c:pt idx="2">
                  <c:v>INSS</c:v>
                </c:pt>
                <c:pt idx="3">
                  <c:v>Ministério da Cidadania </c:v>
                </c:pt>
                <c:pt idx="4">
                  <c:v>Outros</c:v>
                </c:pt>
              </c:strCache>
            </c:strRef>
          </c:cat>
          <c:val>
            <c:numRef>
              <c:f>'Relatório - Tipo de Conclusão ('!$I$156086:$I$156090</c:f>
              <c:numCache>
                <c:formatCode>0.0%</c:formatCode>
                <c:ptCount val="5"/>
                <c:pt idx="0">
                  <c:v>0.90200000000000002</c:v>
                </c:pt>
                <c:pt idx="1">
                  <c:v>0.85219999999999996</c:v>
                </c:pt>
                <c:pt idx="2">
                  <c:v>0.249</c:v>
                </c:pt>
                <c:pt idx="3">
                  <c:v>0.35599999999999998</c:v>
                </c:pt>
                <c:pt idx="4">
                  <c:v>0.16600000000000001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2F0-4FE6-9482-72FFAC37EA79}"/>
            </c:ext>
          </c:extLst>
        </c:ser>
        <c:ser>
          <c:idx val="1"/>
          <c:order val="1"/>
          <c:tx>
            <c:strRef>
              <c:f>'Relatório - Tipo de Conclusão ('!$J$156085</c:f>
              <c:strCache>
                <c:ptCount val="1"/>
                <c:pt idx="0">
                  <c:v>Irregulares</c:v>
                </c:pt>
              </c:strCache>
            </c:strRef>
          </c:tx>
          <c:spPr>
            <a:solidFill>
              <a:schemeClr val="accent5">
                <a:alpha val="85000"/>
              </a:schemeClr>
            </a:solidFill>
            <a:ln w="9525" cap="flat" cmpd="sng" algn="ctr">
              <a:solidFill>
                <a:schemeClr val="accent5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5">
                  <a:lumMod val="75000"/>
                </a:schemeClr>
              </a:contourClr>
            </a:sp3d>
          </c:spPr>
          <c:invertIfNegative val="0"/>
          <c:dLbls>
            <c:dLbl>
              <c:idx val="0"/>
              <c:layout>
                <c:manualLayout>
                  <c:x val="2.5574140717681874E-2"/>
                  <c:y val="-1.0011771320421775E-2"/>
                </c:manualLayout>
              </c:layout>
              <c:spPr>
                <a:solidFill>
                  <a:sysClr val="windowText" lastClr="000000">
                    <a:lumMod val="65000"/>
                    <a:lumOff val="35000"/>
                    <a:alpha val="75000"/>
                  </a:sysClr>
                </a:solidFill>
                <a:ln>
                  <a:noFill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-107529"/>
                        <a:gd name="adj2" fmla="val 7421"/>
                      </a:avLst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11-22F0-4FE6-9482-72FFAC37EA79}"/>
                </c:ext>
              </c:extLst>
            </c:dLbl>
            <c:dLbl>
              <c:idx val="1"/>
              <c:layout>
                <c:manualLayout>
                  <c:x val="1.4385454153696055E-2"/>
                  <c:y val="-1.201412558450613E-2"/>
                </c:manualLayout>
              </c:layout>
              <c:spPr>
                <a:solidFill>
                  <a:sysClr val="windowText" lastClr="000000">
                    <a:lumMod val="65000"/>
                    <a:lumOff val="35000"/>
                    <a:alpha val="75000"/>
                  </a:sysClr>
                </a:solidFill>
                <a:ln>
                  <a:noFill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-87252"/>
                        <a:gd name="adj2" fmla="val 44526"/>
                      </a:avLst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E-22F0-4FE6-9482-72FFAC37EA79}"/>
                </c:ext>
              </c:extLst>
            </c:dLbl>
            <c:dLbl>
              <c:idx val="2"/>
              <c:layout>
                <c:manualLayout>
                  <c:x val="2.0778989333116407E-2"/>
                  <c:y val="2.0023542640843551E-3"/>
                </c:manualLayout>
              </c:layout>
              <c:spPr>
                <a:solidFill>
                  <a:sysClr val="windowText" lastClr="000000">
                    <a:lumMod val="65000"/>
                    <a:lumOff val="35000"/>
                    <a:alpha val="75000"/>
                  </a:sysClr>
                </a:solidFill>
                <a:ln>
                  <a:noFill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-102393"/>
                        <a:gd name="adj2" fmla="val -26984"/>
                      </a:avLst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B-22F0-4FE6-9482-72FFAC37EA79}"/>
                </c:ext>
              </c:extLst>
            </c:dLbl>
            <c:dLbl>
              <c:idx val="3"/>
              <c:layout>
                <c:manualLayout>
                  <c:x val="2.7172524512536992E-2"/>
                  <c:y val="-2.0023542640844284E-3"/>
                </c:manualLayout>
              </c:layout>
              <c:spPr>
                <a:solidFill>
                  <a:sysClr val="windowText" lastClr="000000">
                    <a:lumMod val="65000"/>
                    <a:lumOff val="35000"/>
                    <a:alpha val="75000"/>
                  </a:sysClr>
                </a:solidFill>
                <a:ln>
                  <a:noFill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-116962"/>
                        <a:gd name="adj2" fmla="val 2024"/>
                      </a:avLst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8-22F0-4FE6-9482-72FFAC37EA79}"/>
                </c:ext>
              </c:extLst>
            </c:dLbl>
            <c:dLbl>
              <c:idx val="4"/>
              <c:layout>
                <c:manualLayout>
                  <c:x val="1.4385454153696055E-2"/>
                  <c:y val="0"/>
                </c:manualLayout>
              </c:layout>
              <c:spPr>
                <a:solidFill>
                  <a:sysClr val="windowText" lastClr="000000">
                    <a:lumMod val="65000"/>
                    <a:lumOff val="35000"/>
                    <a:alpha val="75000"/>
                  </a:sysClr>
                </a:solidFill>
                <a:ln>
                  <a:noFill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-89027"/>
                        <a:gd name="adj2" fmla="val 1"/>
                      </a:avLst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5-22F0-4FE6-9482-72FFAC37EA79}"/>
                </c:ext>
              </c:extLst>
            </c:dLbl>
            <c:spPr>
              <a:solidFill>
                <a:sysClr val="windowText" lastClr="000000">
                  <a:lumMod val="65000"/>
                  <a:lumOff val="35000"/>
                  <a:alpha val="75000"/>
                </a:sysClr>
              </a:solidFill>
              <a:ln>
                <a:noFill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showLeaderLines val="0"/>
              </c:ext>
            </c:extLst>
          </c:dLbls>
          <c:cat>
            <c:strRef>
              <c:f>'Relatório - Tipo de Conclusão ('!$H$156086:$H$156090</c:f>
              <c:strCache>
                <c:ptCount val="5"/>
                <c:pt idx="0">
                  <c:v>CGU</c:v>
                </c:pt>
                <c:pt idx="1">
                  <c:v>TCU</c:v>
                </c:pt>
                <c:pt idx="2">
                  <c:v>INSS</c:v>
                </c:pt>
                <c:pt idx="3">
                  <c:v>Ministério da Cidadania </c:v>
                </c:pt>
                <c:pt idx="4">
                  <c:v>Outros</c:v>
                </c:pt>
              </c:strCache>
            </c:strRef>
          </c:cat>
          <c:val>
            <c:numRef>
              <c:f>'Relatório - Tipo de Conclusão ('!$J$156086:$J$156090</c:f>
              <c:numCache>
                <c:formatCode>0.0%</c:formatCode>
                <c:ptCount val="5"/>
                <c:pt idx="0">
                  <c:v>9.0999999999999998E-2</c:v>
                </c:pt>
                <c:pt idx="1">
                  <c:v>0.11</c:v>
                </c:pt>
                <c:pt idx="2">
                  <c:v>0.72</c:v>
                </c:pt>
                <c:pt idx="3">
                  <c:v>0.49099999999999999</c:v>
                </c:pt>
                <c:pt idx="4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2F0-4FE6-9482-72FFAC37EA79}"/>
            </c:ext>
          </c:extLst>
        </c:ser>
        <c:ser>
          <c:idx val="2"/>
          <c:order val="2"/>
          <c:tx>
            <c:strRef>
              <c:f>'Relatório - Tipo de Conclusão ('!$K$156085</c:f>
              <c:strCache>
                <c:ptCount val="1"/>
                <c:pt idx="0">
                  <c:v>Parcialmente irregulares</c:v>
                </c:pt>
              </c:strCache>
            </c:strRef>
          </c:tx>
          <c:spPr>
            <a:solidFill>
              <a:schemeClr val="accent4">
                <a:alpha val="85000"/>
              </a:schemeClr>
            </a:solidFill>
            <a:ln w="9525" cap="flat" cmpd="sng" algn="ctr">
              <a:solidFill>
                <a:schemeClr val="accent4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4">
                  <a:lumMod val="75000"/>
                </a:schemeClr>
              </a:contourClr>
            </a:sp3d>
          </c:spPr>
          <c:invertIfNegative val="0"/>
          <c:dLbls>
            <c:dLbl>
              <c:idx val="0"/>
              <c:layout>
                <c:manualLayout>
                  <c:x val="1.7582221743406318E-2"/>
                  <c:y val="-2.002354264084355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22F0-4FE6-9482-72FFAC37EA79}"/>
                </c:ext>
              </c:extLst>
            </c:dLbl>
            <c:dLbl>
              <c:idx val="1"/>
              <c:layout>
                <c:manualLayout>
                  <c:x val="1.5983837948551172E-2"/>
                  <c:y val="0"/>
                </c:manualLayout>
              </c:layout>
              <c:spPr>
                <a:solidFill>
                  <a:sysClr val="windowText" lastClr="000000">
                    <a:lumMod val="65000"/>
                    <a:lumOff val="35000"/>
                    <a:alpha val="75000"/>
                  </a:sysClr>
                </a:solidFill>
                <a:ln>
                  <a:noFill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-92587"/>
                        <a:gd name="adj2" fmla="val -10794"/>
                      </a:avLst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D-22F0-4FE6-9482-72FFAC37EA79}"/>
                </c:ext>
              </c:extLst>
            </c:dLbl>
            <c:dLbl>
              <c:idx val="2"/>
              <c:layout>
                <c:manualLayout>
                  <c:x val="1.2787070358840937E-2"/>
                  <c:y val="-2.0023542640843551E-3"/>
                </c:manualLayout>
              </c:layout>
              <c:spPr>
                <a:solidFill>
                  <a:sysClr val="windowText" lastClr="000000">
                    <a:lumMod val="65000"/>
                    <a:lumOff val="35000"/>
                    <a:alpha val="75000"/>
                  </a:sysClr>
                </a:solidFill>
                <a:ln>
                  <a:noFill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-87832"/>
                        <a:gd name="adj2" fmla="val 7421"/>
                      </a:avLst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A-22F0-4FE6-9482-72FFAC37EA79}"/>
                </c:ext>
              </c:extLst>
            </c:dLbl>
            <c:dLbl>
              <c:idx val="3"/>
              <c:layout>
                <c:manualLayout>
                  <c:x val="2.0778989333116525E-2"/>
                  <c:y val="-7.3418808209422179E-17"/>
                </c:manualLayout>
              </c:layout>
              <c:spPr>
                <a:solidFill>
                  <a:sysClr val="windowText" lastClr="000000">
                    <a:lumMod val="65000"/>
                    <a:lumOff val="35000"/>
                    <a:alpha val="75000"/>
                  </a:sysClr>
                </a:solidFill>
                <a:ln>
                  <a:noFill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-104392"/>
                        <a:gd name="adj2" fmla="val 1"/>
                      </a:avLst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7-22F0-4FE6-9482-72FFAC37EA79}"/>
                </c:ext>
              </c:extLst>
            </c:dLbl>
            <c:dLbl>
              <c:idx val="4"/>
              <c:layout>
                <c:manualLayout>
                  <c:x val="1.4385454153695996E-2"/>
                  <c:y val="-1.8354702052355545E-17"/>
                </c:manualLayout>
              </c:layout>
              <c:spPr>
                <a:solidFill>
                  <a:sysClr val="windowText" lastClr="000000">
                    <a:lumMod val="65000"/>
                    <a:lumOff val="35000"/>
                    <a:alpha val="75000"/>
                  </a:sysClr>
                </a:solidFill>
                <a:ln>
                  <a:noFill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-86831"/>
                        <a:gd name="adj2" fmla="val -15562"/>
                      </a:avLst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4-22F0-4FE6-9482-72FFAC37EA79}"/>
                </c:ext>
              </c:extLst>
            </c:dLbl>
            <c:spPr>
              <a:solidFill>
                <a:sysClr val="windowText" lastClr="000000">
                  <a:lumMod val="65000"/>
                  <a:lumOff val="35000"/>
                  <a:alpha val="75000"/>
                </a:sysClr>
              </a:solidFill>
              <a:ln>
                <a:noFill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showLeaderLines val="0"/>
              </c:ext>
            </c:extLst>
          </c:dLbls>
          <c:cat>
            <c:strRef>
              <c:f>'Relatório - Tipo de Conclusão ('!$H$156086:$H$156090</c:f>
              <c:strCache>
                <c:ptCount val="5"/>
                <c:pt idx="0">
                  <c:v>CGU</c:v>
                </c:pt>
                <c:pt idx="1">
                  <c:v>TCU</c:v>
                </c:pt>
                <c:pt idx="2">
                  <c:v>INSS</c:v>
                </c:pt>
                <c:pt idx="3">
                  <c:v>Ministério da Cidadania </c:v>
                </c:pt>
                <c:pt idx="4">
                  <c:v>Outros</c:v>
                </c:pt>
              </c:strCache>
            </c:strRef>
          </c:cat>
          <c:val>
            <c:numRef>
              <c:f>'Relatório - Tipo de Conclusão ('!$K$156086:$K$156090</c:f>
              <c:numCache>
                <c:formatCode>0.0%</c:formatCode>
                <c:ptCount val="5"/>
                <c:pt idx="0">
                  <c:v>7.0000000000000001E-3</c:v>
                </c:pt>
                <c:pt idx="1">
                  <c:v>3.7999999999999999E-2</c:v>
                </c:pt>
                <c:pt idx="2">
                  <c:v>3.1E-2</c:v>
                </c:pt>
                <c:pt idx="3">
                  <c:v>0.153</c:v>
                </c:pt>
                <c:pt idx="4">
                  <c:v>0.33200000000000002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2F0-4FE6-9482-72FFAC37EA79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786921983"/>
        <c:axId val="786916575"/>
        <c:axId val="0"/>
      </c:bar3DChart>
      <c:catAx>
        <c:axId val="786921983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786916575"/>
        <c:crosses val="autoZero"/>
        <c:auto val="1"/>
        <c:lblAlgn val="ctr"/>
        <c:lblOffset val="100"/>
        <c:noMultiLvlLbl val="0"/>
      </c:catAx>
      <c:valAx>
        <c:axId val="786916575"/>
        <c:scaling>
          <c:orientation val="minMax"/>
        </c:scaling>
        <c:delete val="1"/>
        <c:axPos val="b"/>
        <c:numFmt formatCode="0.0%" sourceLinked="1"/>
        <c:majorTickMark val="none"/>
        <c:minorTickMark val="none"/>
        <c:tickLblPos val="nextTo"/>
        <c:crossAx val="78692198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pt-BR" dirty="0"/>
              <a:t>Estimativa de redução de despesas – Combate a Fraudes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title>
    <c:autoTitleDeleted val="0"/>
    <c:view3D>
      <c:rotX val="0"/>
      <c:rotY val="0"/>
      <c:depthPercent val="60"/>
      <c:rAngAx val="0"/>
      <c:perspective val="100"/>
    </c:view3D>
    <c:floor>
      <c:thickness val="0"/>
      <c:spPr>
        <a:solidFill>
          <a:schemeClr val="lt1">
            <a:lumMod val="95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bar"/>
        <c:grouping val="clustered"/>
        <c:varyColors val="0"/>
        <c:ser>
          <c:idx val="0"/>
          <c:order val="0"/>
          <c:tx>
            <c:strRef>
              <c:f>'MOB DIGITAL'!$G$25</c:f>
              <c:strCache>
                <c:ptCount val="1"/>
                <c:pt idx="0">
                  <c:v>BPC</c:v>
                </c:pt>
              </c:strCache>
            </c:strRef>
          </c:tx>
          <c:spPr>
            <a:solidFill>
              <a:schemeClr val="accent6">
                <a:alpha val="85000"/>
              </a:schemeClr>
            </a:solidFill>
            <a:ln w="9525" cap="flat" cmpd="sng" algn="ctr">
              <a:solidFill>
                <a:schemeClr val="accent6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6">
                  <a:lumMod val="75000"/>
                </a:schemeClr>
              </a:contourClr>
            </a:sp3d>
          </c:spPr>
          <c:invertIfNegative val="0"/>
          <c:dLbls>
            <c:dLbl>
              <c:idx val="0"/>
              <c:layout>
                <c:manualLayout>
                  <c:x val="-0.20288162601151502"/>
                  <c:y val="-2.0055606142005693E-3"/>
                </c:manualLayout>
              </c:layout>
              <c:spPr>
                <a:solidFill>
                  <a:prstClr val="black">
                    <a:lumMod val="65000"/>
                    <a:lumOff val="35000"/>
                    <a:alpha val="75000"/>
                  </a:prstClr>
                </a:solidFill>
                <a:ln>
                  <a:noFill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9-B81C-44E0-A2BF-1F4BAB8C023E}"/>
                </c:ext>
              </c:extLst>
            </c:dLbl>
            <c:dLbl>
              <c:idx val="1"/>
              <c:layout>
                <c:manualLayout>
                  <c:x val="-0.2060766122479169"/>
                  <c:y val="4.0111212284010649E-3"/>
                </c:manualLayout>
              </c:layout>
              <c:spPr>
                <a:solidFill>
                  <a:prstClr val="black">
                    <a:lumMod val="65000"/>
                    <a:lumOff val="35000"/>
                    <a:alpha val="75000"/>
                  </a:prstClr>
                </a:solidFill>
                <a:ln>
                  <a:noFill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7-B81C-44E0-A2BF-1F4BAB8C023E}"/>
                </c:ext>
              </c:extLst>
            </c:dLbl>
            <c:spPr>
              <a:solidFill>
                <a:prstClr val="black">
                  <a:lumMod val="65000"/>
                  <a:lumOff val="35000"/>
                  <a:alpha val="75000"/>
                </a:prstClr>
              </a:solidFill>
              <a:ln>
                <a:noFill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showLeaderLines val="0"/>
              </c:ext>
            </c:extLst>
          </c:dLbls>
          <c:cat>
            <c:numRef>
              <c:f>'MOB DIGITAL'!$F$26:$F$27</c:f>
              <c:numCache>
                <c:formatCode>General</c:formatCode>
                <c:ptCount val="2"/>
                <c:pt idx="0">
                  <c:v>2021</c:v>
                </c:pt>
                <c:pt idx="1">
                  <c:v>2022</c:v>
                </c:pt>
              </c:numCache>
            </c:numRef>
          </c:cat>
          <c:val>
            <c:numRef>
              <c:f>'MOB DIGITAL'!$G$26:$G$27</c:f>
              <c:numCache>
                <c:formatCode>"R$"#,##0.00</c:formatCode>
                <c:ptCount val="2"/>
                <c:pt idx="0">
                  <c:v>351919060.89999998</c:v>
                </c:pt>
                <c:pt idx="1">
                  <c:v>357966866.39999998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81C-44E0-A2BF-1F4BAB8C023E}"/>
            </c:ext>
          </c:extLst>
        </c:ser>
        <c:ser>
          <c:idx val="1"/>
          <c:order val="1"/>
          <c:tx>
            <c:strRef>
              <c:f>'MOB DIGITAL'!$H$25</c:f>
              <c:strCache>
                <c:ptCount val="1"/>
                <c:pt idx="0">
                  <c:v>Demais benefícios</c:v>
                </c:pt>
              </c:strCache>
            </c:strRef>
          </c:tx>
          <c:spPr>
            <a:solidFill>
              <a:schemeClr val="accent5">
                <a:alpha val="85000"/>
              </a:schemeClr>
            </a:solidFill>
            <a:ln w="9525" cap="flat" cmpd="sng" algn="ctr">
              <a:solidFill>
                <a:schemeClr val="accent5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5">
                  <a:lumMod val="75000"/>
                </a:schemeClr>
              </a:contourClr>
            </a:sp3d>
          </c:spPr>
          <c:invertIfNegative val="0"/>
          <c:dLbls>
            <c:dLbl>
              <c:idx val="0"/>
              <c:layout>
                <c:manualLayout>
                  <c:x val="-0.20607661224791685"/>
                  <c:y val="-2.0055606142005693E-3"/>
                </c:manualLayout>
              </c:layout>
              <c:spPr>
                <a:solidFill>
                  <a:prstClr val="black">
                    <a:lumMod val="65000"/>
                    <a:lumOff val="35000"/>
                    <a:alpha val="75000"/>
                  </a:prstClr>
                </a:solidFill>
                <a:ln>
                  <a:noFill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8-B81C-44E0-A2BF-1F4BAB8C023E}"/>
                </c:ext>
              </c:extLst>
            </c:dLbl>
            <c:dLbl>
              <c:idx val="1"/>
              <c:layout>
                <c:manualLayout>
                  <c:x val="-0.20767410536611786"/>
                  <c:y val="2.0055606142005693E-3"/>
                </c:manualLayout>
              </c:layout>
              <c:spPr>
                <a:solidFill>
                  <a:prstClr val="black">
                    <a:lumMod val="65000"/>
                    <a:lumOff val="35000"/>
                    <a:alpha val="75000"/>
                  </a:prstClr>
                </a:solidFill>
                <a:ln>
                  <a:noFill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6-B81C-44E0-A2BF-1F4BAB8C023E}"/>
                </c:ext>
              </c:extLst>
            </c:dLbl>
            <c:spPr>
              <a:solidFill>
                <a:prstClr val="black">
                  <a:lumMod val="65000"/>
                  <a:lumOff val="35000"/>
                  <a:alpha val="75000"/>
                </a:prstClr>
              </a:solidFill>
              <a:ln>
                <a:noFill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showLeaderLines val="0"/>
              </c:ext>
            </c:extLst>
          </c:dLbls>
          <c:cat>
            <c:numRef>
              <c:f>'MOB DIGITAL'!$F$26:$F$27</c:f>
              <c:numCache>
                <c:formatCode>General</c:formatCode>
                <c:ptCount val="2"/>
                <c:pt idx="0">
                  <c:v>2021</c:v>
                </c:pt>
                <c:pt idx="1">
                  <c:v>2022</c:v>
                </c:pt>
              </c:numCache>
            </c:numRef>
          </c:cat>
          <c:val>
            <c:numRef>
              <c:f>'MOB DIGITAL'!$H$26:$H$27</c:f>
              <c:numCache>
                <c:formatCode>"R$"#,##0.00</c:formatCode>
                <c:ptCount val="2"/>
                <c:pt idx="0">
                  <c:v>617144476.74775004</c:v>
                </c:pt>
                <c:pt idx="1">
                  <c:v>626316643.88999987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81C-44E0-A2BF-1F4BAB8C023E}"/>
            </c:ext>
          </c:extLst>
        </c:ser>
        <c:ser>
          <c:idx val="2"/>
          <c:order val="2"/>
          <c:tx>
            <c:strRef>
              <c:f>'MOB DIGITAL'!$I$25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chemeClr val="accent4">
                <a:alpha val="85000"/>
              </a:schemeClr>
            </a:solidFill>
            <a:ln w="9525" cap="flat" cmpd="sng" algn="ctr">
              <a:solidFill>
                <a:schemeClr val="accent4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4">
                  <a:lumMod val="75000"/>
                </a:schemeClr>
              </a:contourClr>
            </a:sp3d>
          </c:spPr>
          <c:invertIfNegative val="0"/>
          <c:dLbls>
            <c:dLbl>
              <c:idx val="0"/>
              <c:layout>
                <c:manualLayout>
                  <c:x val="-8.3069642146447104E-2"/>
                  <c:y val="-4.011121228401138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B81C-44E0-A2BF-1F4BAB8C023E}"/>
                </c:ext>
              </c:extLst>
            </c:dLbl>
            <c:dLbl>
              <c:idx val="1"/>
              <c:layout>
                <c:manualLayout>
                  <c:x val="-7.8277162791844379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B81C-44E0-A2BF-1F4BAB8C023E}"/>
                </c:ext>
              </c:extLst>
            </c:dLbl>
            <c:spPr>
              <a:solidFill>
                <a:prstClr val="black">
                  <a:lumMod val="65000"/>
                  <a:lumOff val="35000"/>
                  <a:alpha val="75000"/>
                </a:prstClr>
              </a:solidFill>
              <a:ln>
                <a:noFill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showLeaderLines val="0"/>
              </c:ext>
            </c:extLst>
          </c:dLbls>
          <c:cat>
            <c:numRef>
              <c:f>'MOB DIGITAL'!$F$26:$F$27</c:f>
              <c:numCache>
                <c:formatCode>General</c:formatCode>
                <c:ptCount val="2"/>
                <c:pt idx="0">
                  <c:v>2021</c:v>
                </c:pt>
                <c:pt idx="1">
                  <c:v>2022</c:v>
                </c:pt>
              </c:numCache>
            </c:numRef>
          </c:cat>
          <c:val>
            <c:numRef>
              <c:f>'MOB DIGITAL'!$I$26:$I$27</c:f>
              <c:numCache>
                <c:formatCode>"R$"#,##0.00</c:formatCode>
                <c:ptCount val="2"/>
                <c:pt idx="0">
                  <c:v>969063537.64775002</c:v>
                </c:pt>
                <c:pt idx="1">
                  <c:v>984283510.28999984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81C-44E0-A2BF-1F4BAB8C023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915541839"/>
        <c:axId val="915547663"/>
        <c:axId val="0"/>
      </c:bar3DChart>
      <c:catAx>
        <c:axId val="915541839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915547663"/>
        <c:crosses val="autoZero"/>
        <c:auto val="1"/>
        <c:lblAlgn val="ctr"/>
        <c:lblOffset val="100"/>
        <c:noMultiLvlLbl val="0"/>
      </c:catAx>
      <c:valAx>
        <c:axId val="915547663"/>
        <c:scaling>
          <c:orientation val="minMax"/>
        </c:scaling>
        <c:delete val="1"/>
        <c:axPos val="b"/>
        <c:numFmt formatCode="&quot;R$&quot;#,##0.00" sourceLinked="1"/>
        <c:majorTickMark val="none"/>
        <c:minorTickMark val="none"/>
        <c:tickLblPos val="nextTo"/>
        <c:crossAx val="91554183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sp3d/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/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10.xml><?xml version="1.0" encoding="utf-8"?>
<cs:chartStyle xmlns:cs="http://schemas.microsoft.com/office/drawing/2012/chartStyle" xmlns:a="http://schemas.openxmlformats.org/drawingml/2006/main" id="28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sp3d/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/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94">
  <cs:axisTitle>
    <cs:lnRef idx="0"/>
    <cs:fillRef idx="0"/>
    <cs:effectRef idx="0"/>
    <cs:fontRef idx="minor">
      <a:schemeClr val="lt1">
        <a:lumMod val="85000"/>
      </a:schemeClr>
    </cs:fontRef>
    <cs:defRPr sz="900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/>
    <cs:defRPr sz="900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000" kern="1200"/>
  </cs:chartArea>
  <cs:dataLabel>
    <cs:lnRef idx="0"/>
    <cs:fillRef idx="0"/>
    <cs:effectRef idx="0"/>
    <cs:fontRef idx="minor">
      <a:schemeClr val="lt1">
        <a:lumMod val="8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dk1">
            <a:lumMod val="60000"/>
            <a:lumOff val="4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900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/>
    <cs:defRPr sz="900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1600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900" kern="1200"/>
  </cs:valueAxis>
  <cs:wall>
    <cs:lnRef idx="0"/>
    <cs:fillRef idx="0"/>
    <cs:effectRef idx="0"/>
    <cs:fontRef idx="minor">
      <a:schemeClr val="tx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8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sp3d/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/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28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sp3d/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/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9.xml><?xml version="1.0" encoding="utf-8"?>
<cs:chartStyle xmlns:cs="http://schemas.microsoft.com/office/drawing/2012/chartStyle" xmlns:a="http://schemas.openxmlformats.org/drawingml/2006/main" id="28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sp3d/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/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5116511-387D-4CE8-9D51-E798215B43F9}" type="doc">
      <dgm:prSet loTypeId="urn:microsoft.com/office/officeart/2008/layout/LinedList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057FA23-04B7-45FF-BAB0-32C28A37EE2F}">
      <dgm:prSet/>
      <dgm:spPr/>
      <dgm:t>
        <a:bodyPr/>
        <a:lstStyle/>
        <a:p>
          <a:pPr rtl="0"/>
          <a:r>
            <a:rPr lang="en-US">
              <a:latin typeface="Arial"/>
            </a:rPr>
            <a:t>R$ 448,18 </a:t>
          </a:r>
          <a:r>
            <a:rPr lang="en-US" err="1">
              <a:latin typeface="Arial"/>
            </a:rPr>
            <a:t>milhões</a:t>
          </a:r>
          <a:r>
            <a:rPr lang="en-US">
              <a:latin typeface="Arial"/>
            </a:rPr>
            <a:t> </a:t>
          </a:r>
          <a:r>
            <a:rPr lang="en-US" err="1">
              <a:latin typeface="Arial"/>
            </a:rPr>
            <a:t>mensais</a:t>
          </a:r>
          <a:endParaRPr lang="en-US">
            <a:latin typeface="Arial"/>
          </a:endParaRPr>
        </a:p>
      </dgm:t>
    </dgm:pt>
    <dgm:pt modelId="{7823627E-DFC9-4D99-B69C-5F24A2FF527D}" type="parTrans" cxnId="{869A386E-EB28-4728-89FE-1C8DAD035C15}">
      <dgm:prSet/>
      <dgm:spPr/>
      <dgm:t>
        <a:bodyPr/>
        <a:lstStyle/>
        <a:p>
          <a:endParaRPr lang="en-US"/>
        </a:p>
      </dgm:t>
    </dgm:pt>
    <dgm:pt modelId="{840534CB-0582-4F68-9D06-C9E190D5E706}" type="sibTrans" cxnId="{869A386E-EB28-4728-89FE-1C8DAD035C15}">
      <dgm:prSet/>
      <dgm:spPr/>
      <dgm:t>
        <a:bodyPr/>
        <a:lstStyle/>
        <a:p>
          <a:endParaRPr lang="en-US"/>
        </a:p>
      </dgm:t>
    </dgm:pt>
    <dgm:pt modelId="{F643A146-3D2D-4FEA-8904-01FC36467E56}">
      <dgm:prSet phldr="0"/>
      <dgm:spPr/>
      <dgm:t>
        <a:bodyPr/>
        <a:lstStyle/>
        <a:p>
          <a:pPr rtl="0"/>
          <a:r>
            <a:rPr lang="pt-BR">
              <a:latin typeface="Arial"/>
            </a:rPr>
            <a:t>R$ 5,827 bilhões anuais</a:t>
          </a:r>
          <a:endParaRPr lang="en-US"/>
        </a:p>
      </dgm:t>
    </dgm:pt>
    <dgm:pt modelId="{E908A2D9-0B62-4D81-AC17-CEE43ACBBA92}" type="parTrans" cxnId="{C847D800-2D5C-4829-9D1A-4261B2432B21}">
      <dgm:prSet/>
      <dgm:spPr/>
    </dgm:pt>
    <dgm:pt modelId="{93D902F3-D758-45AC-8EF6-37F82E5F7B5A}" type="sibTrans" cxnId="{C847D800-2D5C-4829-9D1A-4261B2432B21}">
      <dgm:prSet/>
      <dgm:spPr/>
      <dgm:t>
        <a:bodyPr/>
        <a:lstStyle/>
        <a:p>
          <a:endParaRPr lang="pt-BR"/>
        </a:p>
      </dgm:t>
    </dgm:pt>
    <dgm:pt modelId="{351DD307-4899-404D-A5C3-DBF726EB78B3}" type="pres">
      <dgm:prSet presAssocID="{B5116511-387D-4CE8-9D51-E798215B43F9}" presName="vert0" presStyleCnt="0">
        <dgm:presLayoutVars>
          <dgm:dir/>
          <dgm:animOne val="branch"/>
          <dgm:animLvl val="lvl"/>
        </dgm:presLayoutVars>
      </dgm:prSet>
      <dgm:spPr/>
    </dgm:pt>
    <dgm:pt modelId="{62872C05-B0C7-49FC-AAD2-EE94825BC68E}" type="pres">
      <dgm:prSet presAssocID="{9057FA23-04B7-45FF-BAB0-32C28A37EE2F}" presName="thickLine" presStyleLbl="alignNode1" presStyleIdx="0" presStyleCnt="2"/>
      <dgm:spPr/>
    </dgm:pt>
    <dgm:pt modelId="{9883250F-BB36-4412-A3E2-3F87D622DE9C}" type="pres">
      <dgm:prSet presAssocID="{9057FA23-04B7-45FF-BAB0-32C28A37EE2F}" presName="horz1" presStyleCnt="0"/>
      <dgm:spPr/>
    </dgm:pt>
    <dgm:pt modelId="{2303C702-C2B6-469C-94A4-01B1CF7930B9}" type="pres">
      <dgm:prSet presAssocID="{9057FA23-04B7-45FF-BAB0-32C28A37EE2F}" presName="tx1" presStyleLbl="revTx" presStyleIdx="0" presStyleCnt="2"/>
      <dgm:spPr/>
    </dgm:pt>
    <dgm:pt modelId="{1F24532F-2A7F-4219-90A5-2E7032A77B87}" type="pres">
      <dgm:prSet presAssocID="{9057FA23-04B7-45FF-BAB0-32C28A37EE2F}" presName="vert1" presStyleCnt="0"/>
      <dgm:spPr/>
    </dgm:pt>
    <dgm:pt modelId="{A21A25B2-8A79-4E6C-A9A3-C0DE09822D50}" type="pres">
      <dgm:prSet presAssocID="{F643A146-3D2D-4FEA-8904-01FC36467E56}" presName="thickLine" presStyleLbl="alignNode1" presStyleIdx="1" presStyleCnt="2"/>
      <dgm:spPr/>
    </dgm:pt>
    <dgm:pt modelId="{4F7836C7-C6A0-403C-8291-546DD519FFA8}" type="pres">
      <dgm:prSet presAssocID="{F643A146-3D2D-4FEA-8904-01FC36467E56}" presName="horz1" presStyleCnt="0"/>
      <dgm:spPr/>
    </dgm:pt>
    <dgm:pt modelId="{52769119-BBF5-47F6-BF4F-C93E5F6CB0BC}" type="pres">
      <dgm:prSet presAssocID="{F643A146-3D2D-4FEA-8904-01FC36467E56}" presName="tx1" presStyleLbl="revTx" presStyleIdx="1" presStyleCnt="2"/>
      <dgm:spPr/>
    </dgm:pt>
    <dgm:pt modelId="{35B265BE-B42A-4033-9EF0-A089A98B6245}" type="pres">
      <dgm:prSet presAssocID="{F643A146-3D2D-4FEA-8904-01FC36467E56}" presName="vert1" presStyleCnt="0"/>
      <dgm:spPr/>
    </dgm:pt>
  </dgm:ptLst>
  <dgm:cxnLst>
    <dgm:cxn modelId="{C847D800-2D5C-4829-9D1A-4261B2432B21}" srcId="{B5116511-387D-4CE8-9D51-E798215B43F9}" destId="{F643A146-3D2D-4FEA-8904-01FC36467E56}" srcOrd="1" destOrd="0" parTransId="{E908A2D9-0B62-4D81-AC17-CEE43ACBBA92}" sibTransId="{93D902F3-D758-45AC-8EF6-37F82E5F7B5A}"/>
    <dgm:cxn modelId="{6C769242-DB61-40DD-A1D7-9C4B8DD7426E}" type="presOf" srcId="{F643A146-3D2D-4FEA-8904-01FC36467E56}" destId="{52769119-BBF5-47F6-BF4F-C93E5F6CB0BC}" srcOrd="0" destOrd="0" presId="urn:microsoft.com/office/officeart/2008/layout/LinedList"/>
    <dgm:cxn modelId="{869A386E-EB28-4728-89FE-1C8DAD035C15}" srcId="{B5116511-387D-4CE8-9D51-E798215B43F9}" destId="{9057FA23-04B7-45FF-BAB0-32C28A37EE2F}" srcOrd="0" destOrd="0" parTransId="{7823627E-DFC9-4D99-B69C-5F24A2FF527D}" sibTransId="{840534CB-0582-4F68-9D06-C9E190D5E706}"/>
    <dgm:cxn modelId="{0024B5B4-4E56-4ECA-9DF8-036179097F8D}" type="presOf" srcId="{B5116511-387D-4CE8-9D51-E798215B43F9}" destId="{351DD307-4899-404D-A5C3-DBF726EB78B3}" srcOrd="0" destOrd="0" presId="urn:microsoft.com/office/officeart/2008/layout/LinedList"/>
    <dgm:cxn modelId="{584D22E6-0D7B-4C5D-8A37-0E94AAA9F651}" type="presOf" srcId="{9057FA23-04B7-45FF-BAB0-32C28A37EE2F}" destId="{2303C702-C2B6-469C-94A4-01B1CF7930B9}" srcOrd="0" destOrd="0" presId="urn:microsoft.com/office/officeart/2008/layout/LinedList"/>
    <dgm:cxn modelId="{A8ABF456-719C-4CBF-A4A2-93C3E3504E0D}" type="presParOf" srcId="{351DD307-4899-404D-A5C3-DBF726EB78B3}" destId="{62872C05-B0C7-49FC-AAD2-EE94825BC68E}" srcOrd="0" destOrd="0" presId="urn:microsoft.com/office/officeart/2008/layout/LinedList"/>
    <dgm:cxn modelId="{3B501FD6-FBDB-4D28-B80D-FBF524C357B8}" type="presParOf" srcId="{351DD307-4899-404D-A5C3-DBF726EB78B3}" destId="{9883250F-BB36-4412-A3E2-3F87D622DE9C}" srcOrd="1" destOrd="0" presId="urn:microsoft.com/office/officeart/2008/layout/LinedList"/>
    <dgm:cxn modelId="{7B001BA7-4A78-4D09-BD76-D2A25D803597}" type="presParOf" srcId="{9883250F-BB36-4412-A3E2-3F87D622DE9C}" destId="{2303C702-C2B6-469C-94A4-01B1CF7930B9}" srcOrd="0" destOrd="0" presId="urn:microsoft.com/office/officeart/2008/layout/LinedList"/>
    <dgm:cxn modelId="{3E348BCA-4DB8-443C-ADFE-A2BBB8391733}" type="presParOf" srcId="{9883250F-BB36-4412-A3E2-3F87D622DE9C}" destId="{1F24532F-2A7F-4219-90A5-2E7032A77B87}" srcOrd="1" destOrd="0" presId="urn:microsoft.com/office/officeart/2008/layout/LinedList"/>
    <dgm:cxn modelId="{E4F92EA1-21BD-4767-A3AE-704BAD5E6140}" type="presParOf" srcId="{351DD307-4899-404D-A5C3-DBF726EB78B3}" destId="{A21A25B2-8A79-4E6C-A9A3-C0DE09822D50}" srcOrd="2" destOrd="0" presId="urn:microsoft.com/office/officeart/2008/layout/LinedList"/>
    <dgm:cxn modelId="{02A8ECBD-A4F6-40FF-9FA0-76A60C4A64B6}" type="presParOf" srcId="{351DD307-4899-404D-A5C3-DBF726EB78B3}" destId="{4F7836C7-C6A0-403C-8291-546DD519FFA8}" srcOrd="3" destOrd="0" presId="urn:microsoft.com/office/officeart/2008/layout/LinedList"/>
    <dgm:cxn modelId="{7BDB1432-2487-477E-859E-72FA8AA911AD}" type="presParOf" srcId="{4F7836C7-C6A0-403C-8291-546DD519FFA8}" destId="{52769119-BBF5-47F6-BF4F-C93E5F6CB0BC}" srcOrd="0" destOrd="0" presId="urn:microsoft.com/office/officeart/2008/layout/LinedList"/>
    <dgm:cxn modelId="{04553646-39B8-4C09-88D8-B780D17B1279}" type="presParOf" srcId="{4F7836C7-C6A0-403C-8291-546DD519FFA8}" destId="{35B265BE-B42A-4033-9EF0-A089A98B6245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E5D9BAF-C777-4932-8103-0F30CD071848}" type="doc">
      <dgm:prSet loTypeId="urn:microsoft.com/office/officeart/2005/8/layout/vList5" loCatId="list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pt-BR"/>
        </a:p>
      </dgm:t>
    </dgm:pt>
    <dgm:pt modelId="{12E17934-DA89-48AA-B8C4-320188F7B2BB}">
      <dgm:prSet phldrT="[Texto]"/>
      <dgm:spPr/>
      <dgm:t>
        <a:bodyPr/>
        <a:lstStyle/>
        <a:p>
          <a:r>
            <a:rPr lang="pt-BR" dirty="0"/>
            <a:t>Detecção em lote</a:t>
          </a:r>
        </a:p>
      </dgm:t>
    </dgm:pt>
    <dgm:pt modelId="{F73B3FC8-345A-4B77-9D96-ADDB46F5EEE5}" type="parTrans" cxnId="{75AAA730-DE2A-40F6-9B92-1A56B668E277}">
      <dgm:prSet/>
      <dgm:spPr/>
      <dgm:t>
        <a:bodyPr/>
        <a:lstStyle/>
        <a:p>
          <a:endParaRPr lang="pt-BR"/>
        </a:p>
      </dgm:t>
    </dgm:pt>
    <dgm:pt modelId="{98BAD2B6-45EE-4B52-A0C6-446931401590}" type="sibTrans" cxnId="{75AAA730-DE2A-40F6-9B92-1A56B668E277}">
      <dgm:prSet/>
      <dgm:spPr/>
      <dgm:t>
        <a:bodyPr/>
        <a:lstStyle/>
        <a:p>
          <a:endParaRPr lang="pt-BR"/>
        </a:p>
      </dgm:t>
    </dgm:pt>
    <dgm:pt modelId="{4E592984-6335-4EEA-84F6-A425992A7C5D}">
      <dgm:prSet phldrT="[Texto]" custT="1"/>
      <dgm:spPr/>
      <dgm:t>
        <a:bodyPr/>
        <a:lstStyle/>
        <a:p>
          <a:pPr marL="57150">
            <a:buFont typeface="Wingdings" panose="05000000000000000000" pitchFamily="2" charset="2"/>
            <a:buChar char="§"/>
          </a:pPr>
          <a:r>
            <a:rPr lang="pt-BR" sz="1000" b="1" dirty="0"/>
            <a:t>Cruzamento de bases de dados para detecção de inconformidades e irregularidades em lote:</a:t>
          </a:r>
        </a:p>
      </dgm:t>
    </dgm:pt>
    <dgm:pt modelId="{7E57EBCE-8D40-4536-95B9-477AA6D9E57E}" type="parTrans" cxnId="{585E1F45-DC44-49EE-A81C-419E8E923479}">
      <dgm:prSet/>
      <dgm:spPr/>
      <dgm:t>
        <a:bodyPr/>
        <a:lstStyle/>
        <a:p>
          <a:endParaRPr lang="pt-BR"/>
        </a:p>
      </dgm:t>
    </dgm:pt>
    <dgm:pt modelId="{6511E613-BEEE-46E7-826C-21265DFFE8A3}" type="sibTrans" cxnId="{585E1F45-DC44-49EE-A81C-419E8E923479}">
      <dgm:prSet/>
      <dgm:spPr/>
      <dgm:t>
        <a:bodyPr/>
        <a:lstStyle/>
        <a:p>
          <a:endParaRPr lang="pt-BR"/>
        </a:p>
      </dgm:t>
    </dgm:pt>
    <dgm:pt modelId="{B078F72D-C3B5-4999-8563-88F50A294118}">
      <dgm:prSet phldrT="[Texto]" custT="1"/>
      <dgm:spPr/>
      <dgm:t>
        <a:bodyPr/>
        <a:lstStyle/>
        <a:p>
          <a:pPr marL="216000">
            <a:buFont typeface="Arial" panose="020B0604020202020204" pitchFamily="34" charset="0"/>
            <a:buChar char="•"/>
          </a:pPr>
          <a:r>
            <a:rPr lang="pt-BR" sz="1000" dirty="0"/>
            <a:t>Batimento Base CPF – iniciada</a:t>
          </a:r>
        </a:p>
      </dgm:t>
    </dgm:pt>
    <dgm:pt modelId="{3064B644-2764-4EA6-81CD-44AFB8B423B5}" type="parTrans" cxnId="{8736AD4F-67A6-4F79-9DEB-3A7B12A30DEF}">
      <dgm:prSet/>
      <dgm:spPr/>
      <dgm:t>
        <a:bodyPr/>
        <a:lstStyle/>
        <a:p>
          <a:endParaRPr lang="pt-BR"/>
        </a:p>
      </dgm:t>
    </dgm:pt>
    <dgm:pt modelId="{3836A8D8-6F4A-44D8-BF9F-6AF0666ECCE1}" type="sibTrans" cxnId="{8736AD4F-67A6-4F79-9DEB-3A7B12A30DEF}">
      <dgm:prSet/>
      <dgm:spPr/>
      <dgm:t>
        <a:bodyPr/>
        <a:lstStyle/>
        <a:p>
          <a:endParaRPr lang="pt-BR"/>
        </a:p>
      </dgm:t>
    </dgm:pt>
    <dgm:pt modelId="{F5EF281D-1C62-4AEB-9885-858AC114B47D}">
      <dgm:prSet/>
      <dgm:spPr/>
      <dgm:t>
        <a:bodyPr/>
        <a:lstStyle/>
        <a:p>
          <a:r>
            <a:rPr lang="pt-BR" dirty="0"/>
            <a:t>Monitoramento</a:t>
          </a:r>
        </a:p>
      </dgm:t>
    </dgm:pt>
    <dgm:pt modelId="{59053443-6F51-4C2C-98D2-F5E7433630C6}" type="parTrans" cxnId="{72C4095B-B9F1-487F-A000-6645BE3B3903}">
      <dgm:prSet/>
      <dgm:spPr/>
      <dgm:t>
        <a:bodyPr/>
        <a:lstStyle/>
        <a:p>
          <a:endParaRPr lang="pt-BR"/>
        </a:p>
      </dgm:t>
    </dgm:pt>
    <dgm:pt modelId="{BE9DFC9C-A91F-421A-8C48-3B92216B3983}" type="sibTrans" cxnId="{72C4095B-B9F1-487F-A000-6645BE3B3903}">
      <dgm:prSet/>
      <dgm:spPr/>
      <dgm:t>
        <a:bodyPr/>
        <a:lstStyle/>
        <a:p>
          <a:endParaRPr lang="pt-BR"/>
        </a:p>
      </dgm:t>
    </dgm:pt>
    <dgm:pt modelId="{3973BFC2-C558-47C9-9EE1-F70317888F87}">
      <dgm:prSet/>
      <dgm:spPr/>
      <dgm:t>
        <a:bodyPr/>
        <a:lstStyle/>
        <a:p>
          <a:r>
            <a:rPr lang="pt-BR" dirty="0"/>
            <a:t>Ganho de eficiência na apuração</a:t>
          </a:r>
        </a:p>
      </dgm:t>
    </dgm:pt>
    <dgm:pt modelId="{7243E440-CDE9-43D7-831A-F630D59EFCA2}" type="parTrans" cxnId="{BE5C7ACB-1BDF-4783-A1A0-219839010E9C}">
      <dgm:prSet/>
      <dgm:spPr/>
      <dgm:t>
        <a:bodyPr/>
        <a:lstStyle/>
        <a:p>
          <a:endParaRPr lang="pt-BR"/>
        </a:p>
      </dgm:t>
    </dgm:pt>
    <dgm:pt modelId="{9FAC6326-28FE-4280-903D-910FF9A39FDD}" type="sibTrans" cxnId="{BE5C7ACB-1BDF-4783-A1A0-219839010E9C}">
      <dgm:prSet/>
      <dgm:spPr/>
      <dgm:t>
        <a:bodyPr/>
        <a:lstStyle/>
        <a:p>
          <a:endParaRPr lang="pt-BR"/>
        </a:p>
      </dgm:t>
    </dgm:pt>
    <dgm:pt modelId="{67D8DABE-189C-475E-879C-76D8E169FC0C}">
      <dgm:prSet/>
      <dgm:spPr/>
      <dgm:t>
        <a:bodyPr/>
        <a:lstStyle/>
        <a:p>
          <a:r>
            <a:rPr lang="pt-BR" dirty="0"/>
            <a:t>Reestruturação da CGCCF</a:t>
          </a:r>
        </a:p>
      </dgm:t>
    </dgm:pt>
    <dgm:pt modelId="{C4A63DE3-D0B3-4AE4-A842-BF1DF4EDC984}" type="parTrans" cxnId="{FE11E9A0-732E-4B03-9A67-F40C3BBC870B}">
      <dgm:prSet/>
      <dgm:spPr/>
      <dgm:t>
        <a:bodyPr/>
        <a:lstStyle/>
        <a:p>
          <a:endParaRPr lang="pt-BR"/>
        </a:p>
      </dgm:t>
    </dgm:pt>
    <dgm:pt modelId="{4333B6F6-075A-49FB-B8B8-957806E9D883}" type="sibTrans" cxnId="{FE11E9A0-732E-4B03-9A67-F40C3BBC870B}">
      <dgm:prSet/>
      <dgm:spPr/>
      <dgm:t>
        <a:bodyPr/>
        <a:lstStyle/>
        <a:p>
          <a:endParaRPr lang="pt-BR"/>
        </a:p>
      </dgm:t>
    </dgm:pt>
    <dgm:pt modelId="{3872471A-40A0-41CD-9F61-30769585063F}">
      <dgm:prSet phldrT="[Texto]" custT="1"/>
      <dgm:spPr/>
      <dgm:t>
        <a:bodyPr/>
        <a:lstStyle/>
        <a:p>
          <a:pPr marL="216000">
            <a:buFont typeface="Arial" panose="020B0604020202020204" pitchFamily="34" charset="0"/>
            <a:buChar char="•"/>
          </a:pPr>
          <a:r>
            <a:rPr lang="pt-BR" sz="1000" dirty="0"/>
            <a:t>Análise de comportamento de sistemas para detecção de fraudes – iniciada</a:t>
          </a:r>
        </a:p>
      </dgm:t>
    </dgm:pt>
    <dgm:pt modelId="{F22F1E2A-B6A7-4641-9063-FCF1B61BC982}" type="parTrans" cxnId="{F8772150-FE1D-4177-B21A-7554C6168373}">
      <dgm:prSet/>
      <dgm:spPr/>
      <dgm:t>
        <a:bodyPr/>
        <a:lstStyle/>
        <a:p>
          <a:endParaRPr lang="pt-BR"/>
        </a:p>
      </dgm:t>
    </dgm:pt>
    <dgm:pt modelId="{CC16141D-4E1F-49D7-A15F-BBBED4851F2E}" type="sibTrans" cxnId="{F8772150-FE1D-4177-B21A-7554C6168373}">
      <dgm:prSet/>
      <dgm:spPr/>
      <dgm:t>
        <a:bodyPr/>
        <a:lstStyle/>
        <a:p>
          <a:endParaRPr lang="pt-BR"/>
        </a:p>
      </dgm:t>
    </dgm:pt>
    <dgm:pt modelId="{AC0BA783-9459-46C3-9136-709214C14536}">
      <dgm:prSet phldrT="[Texto]" custT="1"/>
      <dgm:spPr/>
      <dgm:t>
        <a:bodyPr/>
        <a:lstStyle/>
        <a:p>
          <a:pPr marL="216000">
            <a:buFont typeface="Arial" panose="020B0604020202020204" pitchFamily="34" charset="0"/>
            <a:buChar char="•"/>
          </a:pPr>
          <a:r>
            <a:rPr lang="pt-BR" sz="1000" dirty="0"/>
            <a:t>Batimento com bases RPPS (militares, Estados e Municípios) – em planejamento</a:t>
          </a:r>
        </a:p>
      </dgm:t>
    </dgm:pt>
    <dgm:pt modelId="{49FC42A6-F940-4650-A3B7-CBF35E62A825}" type="parTrans" cxnId="{D70C9763-95E5-49A8-9258-F2632959B942}">
      <dgm:prSet/>
      <dgm:spPr/>
      <dgm:t>
        <a:bodyPr/>
        <a:lstStyle/>
        <a:p>
          <a:endParaRPr lang="pt-BR"/>
        </a:p>
      </dgm:t>
    </dgm:pt>
    <dgm:pt modelId="{D449C362-334B-4B98-917B-C8C548201E26}" type="sibTrans" cxnId="{D70C9763-95E5-49A8-9258-F2632959B942}">
      <dgm:prSet/>
      <dgm:spPr/>
      <dgm:t>
        <a:bodyPr/>
        <a:lstStyle/>
        <a:p>
          <a:endParaRPr lang="pt-BR"/>
        </a:p>
      </dgm:t>
    </dgm:pt>
    <dgm:pt modelId="{7DE98489-4F33-4E97-9BCD-84FEBA1F08E8}">
      <dgm:prSet custT="1"/>
      <dgm:spPr/>
      <dgm:t>
        <a:bodyPr/>
        <a:lstStyle/>
        <a:p>
          <a:pPr marL="57150">
            <a:spcAft>
              <a:spcPct val="15000"/>
            </a:spcAft>
            <a:buFont typeface="Wingdings" panose="05000000000000000000" pitchFamily="2" charset="2"/>
            <a:buChar char="§"/>
          </a:pPr>
          <a:r>
            <a:rPr lang="pt-BR" sz="1050" b="1" dirty="0" err="1"/>
            <a:t>Sniper</a:t>
          </a:r>
          <a:r>
            <a:rPr lang="pt-BR" sz="1050" b="1" dirty="0"/>
            <a:t> – Sistema de monitoramento de tipologias de indicação de irregularidades:</a:t>
          </a:r>
        </a:p>
      </dgm:t>
    </dgm:pt>
    <dgm:pt modelId="{6BB80B30-C404-4C71-9CCC-ED0B1C52C121}" type="parTrans" cxnId="{801C2C35-8952-46EF-992D-461E4C5D5804}">
      <dgm:prSet/>
      <dgm:spPr/>
      <dgm:t>
        <a:bodyPr/>
        <a:lstStyle/>
        <a:p>
          <a:endParaRPr lang="pt-BR"/>
        </a:p>
      </dgm:t>
    </dgm:pt>
    <dgm:pt modelId="{D3E63E89-7130-4138-8D0A-6C2AD9177220}" type="sibTrans" cxnId="{801C2C35-8952-46EF-992D-461E4C5D5804}">
      <dgm:prSet/>
      <dgm:spPr/>
      <dgm:t>
        <a:bodyPr/>
        <a:lstStyle/>
        <a:p>
          <a:endParaRPr lang="pt-BR"/>
        </a:p>
      </dgm:t>
    </dgm:pt>
    <dgm:pt modelId="{C0BB5827-6ECB-4886-8AF9-132A7F4BBDDC}">
      <dgm:prSet custT="1"/>
      <dgm:spPr/>
      <dgm:t>
        <a:bodyPr/>
        <a:lstStyle/>
        <a:p>
          <a:pPr marL="216000">
            <a:spcAft>
              <a:spcPct val="15000"/>
            </a:spcAft>
          </a:pPr>
          <a:r>
            <a:rPr lang="pt-BR" sz="1050" dirty="0"/>
            <a:t>Módulo Seguro defeso – implantado</a:t>
          </a:r>
        </a:p>
      </dgm:t>
    </dgm:pt>
    <dgm:pt modelId="{C2DA66F3-A54C-468F-9950-784A975881E0}" type="parTrans" cxnId="{F0E4788E-C180-4235-B9E7-EEE8A247EDE2}">
      <dgm:prSet/>
      <dgm:spPr/>
      <dgm:t>
        <a:bodyPr/>
        <a:lstStyle/>
        <a:p>
          <a:endParaRPr lang="pt-BR"/>
        </a:p>
      </dgm:t>
    </dgm:pt>
    <dgm:pt modelId="{D21EE2E6-497F-41EA-B51C-27686C5EC077}" type="sibTrans" cxnId="{F0E4788E-C180-4235-B9E7-EEE8A247EDE2}">
      <dgm:prSet/>
      <dgm:spPr/>
      <dgm:t>
        <a:bodyPr/>
        <a:lstStyle/>
        <a:p>
          <a:endParaRPr lang="pt-BR"/>
        </a:p>
      </dgm:t>
    </dgm:pt>
    <dgm:pt modelId="{76D55E0B-3A2A-4F89-8001-88623A142CF6}">
      <dgm:prSet custT="1"/>
      <dgm:spPr/>
      <dgm:t>
        <a:bodyPr/>
        <a:lstStyle/>
        <a:p>
          <a:pPr marL="216000">
            <a:spcAft>
              <a:spcPct val="15000"/>
            </a:spcAft>
          </a:pPr>
          <a:r>
            <a:rPr lang="pt-BR" sz="1050" dirty="0"/>
            <a:t>Módulo BPC – fase final de validação das trilhas</a:t>
          </a:r>
        </a:p>
      </dgm:t>
    </dgm:pt>
    <dgm:pt modelId="{21217FDD-6D05-456D-BB63-9E84531C166F}" type="parTrans" cxnId="{BDDB7ACF-0C47-47B0-B971-4B869361970D}">
      <dgm:prSet/>
      <dgm:spPr/>
      <dgm:t>
        <a:bodyPr/>
        <a:lstStyle/>
        <a:p>
          <a:endParaRPr lang="pt-BR"/>
        </a:p>
      </dgm:t>
    </dgm:pt>
    <dgm:pt modelId="{B4FDE077-04D5-49C0-BD81-645C72697CB8}" type="sibTrans" cxnId="{BDDB7ACF-0C47-47B0-B971-4B869361970D}">
      <dgm:prSet/>
      <dgm:spPr/>
      <dgm:t>
        <a:bodyPr/>
        <a:lstStyle/>
        <a:p>
          <a:endParaRPr lang="pt-BR"/>
        </a:p>
      </dgm:t>
    </dgm:pt>
    <dgm:pt modelId="{3DF363B7-BDD0-433A-9B85-EE165555C8AF}">
      <dgm:prSet custT="1"/>
      <dgm:spPr/>
      <dgm:t>
        <a:bodyPr/>
        <a:lstStyle/>
        <a:p>
          <a:pPr marL="216000">
            <a:spcAft>
              <a:spcPct val="15000"/>
            </a:spcAft>
          </a:pPr>
          <a:r>
            <a:rPr lang="pt-BR" sz="1050" dirty="0"/>
            <a:t>Módulo LGPD – MVP entregue</a:t>
          </a:r>
        </a:p>
      </dgm:t>
    </dgm:pt>
    <dgm:pt modelId="{CF5F3A9F-564C-4751-8068-13925104469B}" type="parTrans" cxnId="{92617324-DA5B-4B4E-A43B-5690DF6BE836}">
      <dgm:prSet/>
      <dgm:spPr/>
      <dgm:t>
        <a:bodyPr/>
        <a:lstStyle/>
        <a:p>
          <a:endParaRPr lang="pt-BR"/>
        </a:p>
      </dgm:t>
    </dgm:pt>
    <dgm:pt modelId="{603CC21C-38B9-4077-935D-D3D253A1611A}" type="sibTrans" cxnId="{92617324-DA5B-4B4E-A43B-5690DF6BE836}">
      <dgm:prSet/>
      <dgm:spPr/>
      <dgm:t>
        <a:bodyPr/>
        <a:lstStyle/>
        <a:p>
          <a:endParaRPr lang="pt-BR"/>
        </a:p>
      </dgm:t>
    </dgm:pt>
    <dgm:pt modelId="{05C318F7-124E-4D37-9DDF-A36B517658DE}">
      <dgm:prSet custT="1"/>
      <dgm:spPr/>
      <dgm:t>
        <a:bodyPr/>
        <a:lstStyle/>
        <a:p>
          <a:pPr>
            <a:spcAft>
              <a:spcPts val="600"/>
            </a:spcAft>
            <a:buFont typeface="Wingdings" panose="05000000000000000000" pitchFamily="2" charset="2"/>
            <a:buChar char="§"/>
          </a:pPr>
          <a:r>
            <a:rPr lang="pt-BR" sz="1050" b="1" dirty="0"/>
            <a:t>Regulamentação do bloqueio cautelar – iniciada</a:t>
          </a:r>
        </a:p>
      </dgm:t>
    </dgm:pt>
    <dgm:pt modelId="{306BC365-3A1D-4334-B6E7-28E317573E39}" type="parTrans" cxnId="{C36B365A-B561-47B5-9B73-87CE506A40EF}">
      <dgm:prSet/>
      <dgm:spPr/>
      <dgm:t>
        <a:bodyPr/>
        <a:lstStyle/>
        <a:p>
          <a:endParaRPr lang="pt-BR"/>
        </a:p>
      </dgm:t>
    </dgm:pt>
    <dgm:pt modelId="{3A2E486D-8817-4BD0-9F89-0A9DED797E1A}" type="sibTrans" cxnId="{C36B365A-B561-47B5-9B73-87CE506A40EF}">
      <dgm:prSet/>
      <dgm:spPr/>
      <dgm:t>
        <a:bodyPr/>
        <a:lstStyle/>
        <a:p>
          <a:endParaRPr lang="pt-BR"/>
        </a:p>
      </dgm:t>
    </dgm:pt>
    <dgm:pt modelId="{E13BB572-5CF6-4200-B527-924649E4B845}">
      <dgm:prSet custT="1"/>
      <dgm:spPr/>
      <dgm:t>
        <a:bodyPr/>
        <a:lstStyle/>
        <a:p>
          <a:pPr>
            <a:spcAft>
              <a:spcPts val="600"/>
            </a:spcAft>
            <a:buFont typeface="Wingdings" panose="05000000000000000000" pitchFamily="2" charset="2"/>
            <a:buChar char="§"/>
          </a:pPr>
          <a:r>
            <a:rPr lang="pt-BR" sz="1050" b="1" dirty="0"/>
            <a:t>Especialização de equipes - iniciada</a:t>
          </a:r>
        </a:p>
      </dgm:t>
    </dgm:pt>
    <dgm:pt modelId="{AA68F74C-5B49-4C75-B4C6-BE9B849EBE23}" type="parTrans" cxnId="{E51538A7-F0FB-4884-BABC-8411EBA0378E}">
      <dgm:prSet/>
      <dgm:spPr/>
      <dgm:t>
        <a:bodyPr/>
        <a:lstStyle/>
        <a:p>
          <a:endParaRPr lang="pt-BR"/>
        </a:p>
      </dgm:t>
    </dgm:pt>
    <dgm:pt modelId="{CB5A2D1A-BC4F-423D-8000-558D0D8DB745}" type="sibTrans" cxnId="{E51538A7-F0FB-4884-BABC-8411EBA0378E}">
      <dgm:prSet/>
      <dgm:spPr/>
      <dgm:t>
        <a:bodyPr/>
        <a:lstStyle/>
        <a:p>
          <a:endParaRPr lang="pt-BR"/>
        </a:p>
      </dgm:t>
    </dgm:pt>
    <dgm:pt modelId="{63E70D25-7CB1-4458-B048-42BA268FA372}">
      <dgm:prSet custT="1"/>
      <dgm:spPr/>
      <dgm:t>
        <a:bodyPr/>
        <a:lstStyle/>
        <a:p>
          <a:pPr>
            <a:spcAft>
              <a:spcPts val="600"/>
            </a:spcAft>
            <a:buFont typeface="Wingdings" panose="05000000000000000000" pitchFamily="2" charset="2"/>
            <a:buChar char="§"/>
          </a:pPr>
          <a:r>
            <a:rPr lang="pt-BR" sz="1050" b="1" dirty="0"/>
            <a:t>Migração de acervo físico para o modelo digital</a:t>
          </a:r>
        </a:p>
      </dgm:t>
    </dgm:pt>
    <dgm:pt modelId="{8470A220-2217-4710-A59F-2856107788EA}" type="parTrans" cxnId="{BFE6D0A1-7332-443E-8CFC-2BBB6544F071}">
      <dgm:prSet/>
      <dgm:spPr/>
      <dgm:t>
        <a:bodyPr/>
        <a:lstStyle/>
        <a:p>
          <a:endParaRPr lang="pt-BR"/>
        </a:p>
      </dgm:t>
    </dgm:pt>
    <dgm:pt modelId="{E3A7476B-48BC-4A62-8316-899996191080}" type="sibTrans" cxnId="{BFE6D0A1-7332-443E-8CFC-2BBB6544F071}">
      <dgm:prSet/>
      <dgm:spPr/>
      <dgm:t>
        <a:bodyPr/>
        <a:lstStyle/>
        <a:p>
          <a:endParaRPr lang="pt-BR"/>
        </a:p>
      </dgm:t>
    </dgm:pt>
    <dgm:pt modelId="{67097C5C-2BEB-4DC1-B5E5-A224E71E674C}">
      <dgm:prSet custT="1"/>
      <dgm:spPr/>
      <dgm:t>
        <a:bodyPr/>
        <a:lstStyle/>
        <a:p>
          <a:pPr marL="57150">
            <a:spcAft>
              <a:spcPct val="15000"/>
            </a:spcAft>
            <a:buFont typeface="Wingdings" panose="05000000000000000000" pitchFamily="2" charset="2"/>
            <a:buChar char="§"/>
          </a:pPr>
          <a:r>
            <a:rPr lang="pt-BR" sz="1050" b="1" dirty="0"/>
            <a:t>Criação de equipes especializadas – iniciada:</a:t>
          </a:r>
        </a:p>
      </dgm:t>
    </dgm:pt>
    <dgm:pt modelId="{CA765F08-65CC-4011-AC9C-624E637B8A41}" type="parTrans" cxnId="{DC4B3FAF-EC7B-4206-924E-0F5974BAA94D}">
      <dgm:prSet/>
      <dgm:spPr/>
      <dgm:t>
        <a:bodyPr/>
        <a:lstStyle/>
        <a:p>
          <a:endParaRPr lang="pt-BR"/>
        </a:p>
      </dgm:t>
    </dgm:pt>
    <dgm:pt modelId="{F79A8A46-59EF-4D1C-9A6C-A5D0E0F53B19}" type="sibTrans" cxnId="{DC4B3FAF-EC7B-4206-924E-0F5974BAA94D}">
      <dgm:prSet/>
      <dgm:spPr/>
      <dgm:t>
        <a:bodyPr/>
        <a:lstStyle/>
        <a:p>
          <a:endParaRPr lang="pt-BR"/>
        </a:p>
      </dgm:t>
    </dgm:pt>
    <dgm:pt modelId="{5227778A-EA4C-45EF-A5BC-7E05221B1465}">
      <dgm:prSet custT="1"/>
      <dgm:spPr/>
      <dgm:t>
        <a:bodyPr/>
        <a:lstStyle/>
        <a:p>
          <a:pPr marL="216000">
            <a:spcAft>
              <a:spcPts val="189"/>
            </a:spcAft>
          </a:pPr>
          <a:r>
            <a:rPr lang="pt-BR" sz="1050" dirty="0"/>
            <a:t>Unidade de gestão e desenvolvimento de sistemas</a:t>
          </a:r>
        </a:p>
      </dgm:t>
    </dgm:pt>
    <dgm:pt modelId="{CB6AC9B8-F1BC-498F-8639-2B57C54A892F}" type="parTrans" cxnId="{136E8C9E-EBD4-48FD-919D-C7EC98904208}">
      <dgm:prSet/>
      <dgm:spPr/>
      <dgm:t>
        <a:bodyPr/>
        <a:lstStyle/>
        <a:p>
          <a:endParaRPr lang="pt-BR"/>
        </a:p>
      </dgm:t>
    </dgm:pt>
    <dgm:pt modelId="{4F2F1E20-DF25-41CE-92C9-776C0FD89F99}" type="sibTrans" cxnId="{136E8C9E-EBD4-48FD-919D-C7EC98904208}">
      <dgm:prSet/>
      <dgm:spPr/>
      <dgm:t>
        <a:bodyPr/>
        <a:lstStyle/>
        <a:p>
          <a:endParaRPr lang="pt-BR"/>
        </a:p>
      </dgm:t>
    </dgm:pt>
    <dgm:pt modelId="{83AC0406-504C-48B0-9BE9-9F76186E0157}">
      <dgm:prSet custT="1"/>
      <dgm:spPr/>
      <dgm:t>
        <a:bodyPr/>
        <a:lstStyle/>
        <a:p>
          <a:pPr marL="216000">
            <a:spcAft>
              <a:spcPts val="189"/>
            </a:spcAft>
          </a:pPr>
          <a:r>
            <a:rPr lang="pt-BR" sz="1050" dirty="0"/>
            <a:t>Unidade de ciência de dados e pesquisas estratégicas</a:t>
          </a:r>
        </a:p>
      </dgm:t>
    </dgm:pt>
    <dgm:pt modelId="{D9D4ACA9-CF63-401C-9AC5-84EBCA67C631}" type="parTrans" cxnId="{06B4B253-AFA7-44A5-A435-B2E378C11CBF}">
      <dgm:prSet/>
      <dgm:spPr/>
      <dgm:t>
        <a:bodyPr/>
        <a:lstStyle/>
        <a:p>
          <a:endParaRPr lang="pt-BR"/>
        </a:p>
      </dgm:t>
    </dgm:pt>
    <dgm:pt modelId="{35A60DFA-45B7-4113-8EFF-9534C35B113D}" type="sibTrans" cxnId="{06B4B253-AFA7-44A5-A435-B2E378C11CBF}">
      <dgm:prSet/>
      <dgm:spPr/>
      <dgm:t>
        <a:bodyPr/>
        <a:lstStyle/>
        <a:p>
          <a:endParaRPr lang="pt-BR"/>
        </a:p>
      </dgm:t>
    </dgm:pt>
    <dgm:pt modelId="{F64637D3-21FA-4027-AA08-9ED6297341F5}">
      <dgm:prSet custT="1"/>
      <dgm:spPr/>
      <dgm:t>
        <a:bodyPr/>
        <a:lstStyle/>
        <a:p>
          <a:pPr marL="216000">
            <a:spcAft>
              <a:spcPts val="189"/>
            </a:spcAft>
          </a:pPr>
          <a:r>
            <a:rPr lang="pt-BR" sz="1050" dirty="0"/>
            <a:t>Unidade de recepção, triagem e acompanhamento de demandas externas de apuração</a:t>
          </a:r>
        </a:p>
      </dgm:t>
    </dgm:pt>
    <dgm:pt modelId="{F0F09BFC-AD10-4B75-A7DD-7CF662C48924}" type="parTrans" cxnId="{F24BA344-F0CE-465A-A1D5-757908768848}">
      <dgm:prSet/>
      <dgm:spPr/>
      <dgm:t>
        <a:bodyPr/>
        <a:lstStyle/>
        <a:p>
          <a:endParaRPr lang="pt-BR"/>
        </a:p>
      </dgm:t>
    </dgm:pt>
    <dgm:pt modelId="{464F1CBA-0656-4DDF-9521-118D9165D16C}" type="sibTrans" cxnId="{F24BA344-F0CE-465A-A1D5-757908768848}">
      <dgm:prSet/>
      <dgm:spPr/>
      <dgm:t>
        <a:bodyPr/>
        <a:lstStyle/>
        <a:p>
          <a:endParaRPr lang="pt-BR"/>
        </a:p>
      </dgm:t>
    </dgm:pt>
    <dgm:pt modelId="{C155771E-1C68-46C7-B770-FCB50BF77D02}">
      <dgm:prSet custT="1"/>
      <dgm:spPr/>
      <dgm:t>
        <a:bodyPr/>
        <a:lstStyle/>
        <a:p>
          <a:pPr marL="216000">
            <a:spcAft>
              <a:spcPts val="189"/>
            </a:spcAft>
          </a:pPr>
          <a:r>
            <a:rPr lang="pt-BR" sz="1050" dirty="0"/>
            <a:t>Unidade de resposta operacional</a:t>
          </a:r>
        </a:p>
      </dgm:t>
    </dgm:pt>
    <dgm:pt modelId="{0D3C3893-CB45-4C7D-AC50-52B0CB976D3F}" type="parTrans" cxnId="{1D451B0D-BCF4-43BF-A73C-4FB68357B1A7}">
      <dgm:prSet/>
      <dgm:spPr/>
      <dgm:t>
        <a:bodyPr/>
        <a:lstStyle/>
        <a:p>
          <a:endParaRPr lang="pt-BR"/>
        </a:p>
      </dgm:t>
    </dgm:pt>
    <dgm:pt modelId="{64217938-0691-4598-B36C-1E99142BEABE}" type="sibTrans" cxnId="{1D451B0D-BCF4-43BF-A73C-4FB68357B1A7}">
      <dgm:prSet/>
      <dgm:spPr/>
      <dgm:t>
        <a:bodyPr/>
        <a:lstStyle/>
        <a:p>
          <a:endParaRPr lang="pt-BR"/>
        </a:p>
      </dgm:t>
    </dgm:pt>
    <dgm:pt modelId="{69B3D533-B9C9-4772-83E7-966D6A022C31}">
      <dgm:prSet phldrT="[Texto]" custT="1"/>
      <dgm:spPr/>
      <dgm:t>
        <a:bodyPr/>
        <a:lstStyle/>
        <a:p>
          <a:pPr marL="57150">
            <a:buNone/>
          </a:pPr>
          <a:endParaRPr lang="pt-BR" sz="1000" b="1" dirty="0"/>
        </a:p>
      </dgm:t>
    </dgm:pt>
    <dgm:pt modelId="{772AD2C0-13D7-4CB0-876D-E4FB5F1D218B}" type="parTrans" cxnId="{C52BFC6B-8E6C-4E85-8EED-286D5FC2FF59}">
      <dgm:prSet/>
      <dgm:spPr/>
      <dgm:t>
        <a:bodyPr/>
        <a:lstStyle/>
        <a:p>
          <a:endParaRPr lang="pt-BR"/>
        </a:p>
      </dgm:t>
    </dgm:pt>
    <dgm:pt modelId="{C2C3C1D2-F134-43CA-B28A-BDF207045F76}" type="sibTrans" cxnId="{C52BFC6B-8E6C-4E85-8EED-286D5FC2FF59}">
      <dgm:prSet/>
      <dgm:spPr/>
      <dgm:t>
        <a:bodyPr/>
        <a:lstStyle/>
        <a:p>
          <a:endParaRPr lang="pt-BR"/>
        </a:p>
      </dgm:t>
    </dgm:pt>
    <dgm:pt modelId="{912432A0-168B-4839-B8C6-233CBD61EDE1}">
      <dgm:prSet custT="1"/>
      <dgm:spPr/>
      <dgm:t>
        <a:bodyPr/>
        <a:lstStyle/>
        <a:p>
          <a:pPr marL="57150">
            <a:spcAft>
              <a:spcPts val="600"/>
            </a:spcAft>
            <a:buFont typeface="Arial" panose="020B0604020202020204" pitchFamily="34" charset="0"/>
            <a:buChar char="•"/>
          </a:pPr>
          <a:r>
            <a:rPr lang="pt-BR" sz="1050" b="1" dirty="0"/>
            <a:t>SVCBEN – Implantação de novas trilhas e automatização de ações integradas aos sistemas de benefício - iniciada</a:t>
          </a:r>
        </a:p>
      </dgm:t>
    </dgm:pt>
    <dgm:pt modelId="{AA2B97A5-B097-4F77-AE93-4279EA46B5D0}" type="parTrans" cxnId="{D8D755B4-8AA9-40F2-985B-44EDC1C0D297}">
      <dgm:prSet/>
      <dgm:spPr/>
      <dgm:t>
        <a:bodyPr/>
        <a:lstStyle/>
        <a:p>
          <a:endParaRPr lang="pt-BR"/>
        </a:p>
      </dgm:t>
    </dgm:pt>
    <dgm:pt modelId="{70631EAC-0611-4E02-9C84-64DBE4564C12}" type="sibTrans" cxnId="{D8D755B4-8AA9-40F2-985B-44EDC1C0D297}">
      <dgm:prSet/>
      <dgm:spPr/>
      <dgm:t>
        <a:bodyPr/>
        <a:lstStyle/>
        <a:p>
          <a:endParaRPr lang="pt-BR"/>
        </a:p>
      </dgm:t>
    </dgm:pt>
    <dgm:pt modelId="{AF52DD73-190B-424B-9A9A-C8D49787B062}">
      <dgm:prSet custT="1"/>
      <dgm:spPr/>
      <dgm:t>
        <a:bodyPr/>
        <a:lstStyle/>
        <a:p>
          <a:pPr>
            <a:spcAft>
              <a:spcPts val="600"/>
            </a:spcAft>
            <a:buFont typeface="Wingdings" panose="05000000000000000000" pitchFamily="2" charset="2"/>
            <a:buChar char="§"/>
          </a:pPr>
          <a:r>
            <a:rPr lang="pt-BR" sz="1050" b="1" dirty="0"/>
            <a:t>Definição de fluxo especial de apuração para “pessoas fictícias” – iniciada</a:t>
          </a:r>
        </a:p>
      </dgm:t>
    </dgm:pt>
    <dgm:pt modelId="{00EC4146-8515-4CDE-BD1C-3E13C805B854}" type="parTrans" cxnId="{AD393D2C-6267-42D8-A54E-79DD46052D45}">
      <dgm:prSet/>
      <dgm:spPr/>
      <dgm:t>
        <a:bodyPr/>
        <a:lstStyle/>
        <a:p>
          <a:endParaRPr lang="pt-BR"/>
        </a:p>
      </dgm:t>
    </dgm:pt>
    <dgm:pt modelId="{5DCCB55E-3460-4D45-AFF7-A9125A72B05C}" type="sibTrans" cxnId="{AD393D2C-6267-42D8-A54E-79DD46052D45}">
      <dgm:prSet/>
      <dgm:spPr/>
      <dgm:t>
        <a:bodyPr/>
        <a:lstStyle/>
        <a:p>
          <a:endParaRPr lang="pt-BR"/>
        </a:p>
      </dgm:t>
    </dgm:pt>
    <dgm:pt modelId="{E6F436D1-9D23-41BB-B9FC-279F6AA3BF25}">
      <dgm:prSet custT="1"/>
      <dgm:spPr/>
      <dgm:t>
        <a:bodyPr/>
        <a:lstStyle/>
        <a:p>
          <a:pPr>
            <a:spcAft>
              <a:spcPts val="600"/>
            </a:spcAft>
            <a:buFont typeface="Wingdings" panose="05000000000000000000" pitchFamily="2" charset="2"/>
            <a:buChar char="§"/>
          </a:pPr>
          <a:r>
            <a:rPr lang="pt-BR" sz="1050" b="1" dirty="0"/>
            <a:t>Adoção de metodologia de classificação e priorização de demandas -iniciada</a:t>
          </a:r>
        </a:p>
      </dgm:t>
    </dgm:pt>
    <dgm:pt modelId="{D4332811-BE48-4589-87F1-C6A2C46EED0C}" type="parTrans" cxnId="{314F8A1D-4B7D-4467-B065-23684A76BF7B}">
      <dgm:prSet/>
      <dgm:spPr/>
      <dgm:t>
        <a:bodyPr/>
        <a:lstStyle/>
        <a:p>
          <a:endParaRPr lang="pt-BR"/>
        </a:p>
      </dgm:t>
    </dgm:pt>
    <dgm:pt modelId="{E26B099C-12A9-4F37-9F0D-6190A7E2C29B}" type="sibTrans" cxnId="{314F8A1D-4B7D-4467-B065-23684A76BF7B}">
      <dgm:prSet/>
      <dgm:spPr/>
      <dgm:t>
        <a:bodyPr/>
        <a:lstStyle/>
        <a:p>
          <a:endParaRPr lang="pt-BR"/>
        </a:p>
      </dgm:t>
    </dgm:pt>
    <dgm:pt modelId="{D711A160-E610-416B-AF88-6C58D1DCA987}">
      <dgm:prSet custT="1"/>
      <dgm:spPr/>
      <dgm:t>
        <a:bodyPr/>
        <a:lstStyle/>
        <a:p>
          <a:pPr marL="72000">
            <a:spcAft>
              <a:spcPts val="600"/>
            </a:spcAft>
            <a:buFont typeface="Wingdings" panose="05000000000000000000" pitchFamily="2" charset="2"/>
            <a:buChar char="§"/>
          </a:pPr>
          <a:r>
            <a:rPr lang="pt-BR" sz="1050" b="1" dirty="0"/>
            <a:t>Painel de acompanhamento on-line das ações de conformidade e combate a fraudes</a:t>
          </a:r>
        </a:p>
      </dgm:t>
    </dgm:pt>
    <dgm:pt modelId="{3B62B2BD-0BE2-4218-8CBC-305E0779A807}" type="parTrans" cxnId="{5FE851C7-D746-4415-B738-523FB9024C0E}">
      <dgm:prSet/>
      <dgm:spPr/>
      <dgm:t>
        <a:bodyPr/>
        <a:lstStyle/>
        <a:p>
          <a:endParaRPr lang="pt-BR"/>
        </a:p>
      </dgm:t>
    </dgm:pt>
    <dgm:pt modelId="{959A3168-3464-401F-9E5C-B85914BC1D33}" type="sibTrans" cxnId="{5FE851C7-D746-4415-B738-523FB9024C0E}">
      <dgm:prSet/>
      <dgm:spPr/>
      <dgm:t>
        <a:bodyPr/>
        <a:lstStyle/>
        <a:p>
          <a:endParaRPr lang="pt-BR"/>
        </a:p>
      </dgm:t>
    </dgm:pt>
    <dgm:pt modelId="{F8C97542-2C45-4029-917A-642EAEA81C4E}" type="pres">
      <dgm:prSet presAssocID="{FE5D9BAF-C777-4932-8103-0F30CD071848}" presName="Name0" presStyleCnt="0">
        <dgm:presLayoutVars>
          <dgm:dir/>
          <dgm:animLvl val="lvl"/>
          <dgm:resizeHandles val="exact"/>
        </dgm:presLayoutVars>
      </dgm:prSet>
      <dgm:spPr/>
    </dgm:pt>
    <dgm:pt modelId="{3DF7FE1B-DC10-42A5-AE56-E517C65989F6}" type="pres">
      <dgm:prSet presAssocID="{12E17934-DA89-48AA-B8C4-320188F7B2BB}" presName="linNode" presStyleCnt="0"/>
      <dgm:spPr/>
    </dgm:pt>
    <dgm:pt modelId="{5BDAD2AF-78D8-4A82-A3D6-C23D3EFBCA6A}" type="pres">
      <dgm:prSet presAssocID="{12E17934-DA89-48AA-B8C4-320188F7B2BB}" presName="parentText" presStyleLbl="node1" presStyleIdx="0" presStyleCnt="4">
        <dgm:presLayoutVars>
          <dgm:chMax val="1"/>
          <dgm:bulletEnabled val="1"/>
        </dgm:presLayoutVars>
      </dgm:prSet>
      <dgm:spPr/>
    </dgm:pt>
    <dgm:pt modelId="{87543EB1-B28C-4A48-8DE2-D839260359FD}" type="pres">
      <dgm:prSet presAssocID="{12E17934-DA89-48AA-B8C4-320188F7B2BB}" presName="descendantText" presStyleLbl="alignAccFollowNode1" presStyleIdx="0" presStyleCnt="4">
        <dgm:presLayoutVars>
          <dgm:bulletEnabled val="1"/>
        </dgm:presLayoutVars>
      </dgm:prSet>
      <dgm:spPr/>
    </dgm:pt>
    <dgm:pt modelId="{6C83571D-723A-47AE-9B13-9B88CA90B951}" type="pres">
      <dgm:prSet presAssocID="{98BAD2B6-45EE-4B52-A0C6-446931401590}" presName="sp" presStyleCnt="0"/>
      <dgm:spPr/>
    </dgm:pt>
    <dgm:pt modelId="{A0C591B4-04C9-4DF0-9C9A-681B612AD340}" type="pres">
      <dgm:prSet presAssocID="{F5EF281D-1C62-4AEB-9885-858AC114B47D}" presName="linNode" presStyleCnt="0"/>
      <dgm:spPr/>
    </dgm:pt>
    <dgm:pt modelId="{966D1772-0248-45D1-9CB3-FEE547E6D9E5}" type="pres">
      <dgm:prSet presAssocID="{F5EF281D-1C62-4AEB-9885-858AC114B47D}" presName="parentText" presStyleLbl="node1" presStyleIdx="1" presStyleCnt="4">
        <dgm:presLayoutVars>
          <dgm:chMax val="1"/>
          <dgm:bulletEnabled val="1"/>
        </dgm:presLayoutVars>
      </dgm:prSet>
      <dgm:spPr/>
    </dgm:pt>
    <dgm:pt modelId="{28D9704D-31AF-41F5-9DA8-FB07C0D2D087}" type="pres">
      <dgm:prSet presAssocID="{F5EF281D-1C62-4AEB-9885-858AC114B47D}" presName="descendantText" presStyleLbl="alignAccFollowNode1" presStyleIdx="1" presStyleCnt="4">
        <dgm:presLayoutVars>
          <dgm:bulletEnabled val="1"/>
        </dgm:presLayoutVars>
      </dgm:prSet>
      <dgm:spPr/>
    </dgm:pt>
    <dgm:pt modelId="{B2DFEBE9-AF1D-4747-B459-627E2734CB51}" type="pres">
      <dgm:prSet presAssocID="{BE9DFC9C-A91F-421A-8C48-3B92216B3983}" presName="sp" presStyleCnt="0"/>
      <dgm:spPr/>
    </dgm:pt>
    <dgm:pt modelId="{0F4EF985-09AC-41C5-B29F-E6EFB857A3FC}" type="pres">
      <dgm:prSet presAssocID="{3973BFC2-C558-47C9-9EE1-F70317888F87}" presName="linNode" presStyleCnt="0"/>
      <dgm:spPr/>
    </dgm:pt>
    <dgm:pt modelId="{54C7D875-24E9-48F5-9E31-05FD7AE9B318}" type="pres">
      <dgm:prSet presAssocID="{3973BFC2-C558-47C9-9EE1-F70317888F87}" presName="parentText" presStyleLbl="node1" presStyleIdx="2" presStyleCnt="4">
        <dgm:presLayoutVars>
          <dgm:chMax val="1"/>
          <dgm:bulletEnabled val="1"/>
        </dgm:presLayoutVars>
      </dgm:prSet>
      <dgm:spPr/>
    </dgm:pt>
    <dgm:pt modelId="{6D7411B6-61B7-4404-A93D-C4BFECF49F14}" type="pres">
      <dgm:prSet presAssocID="{3973BFC2-C558-47C9-9EE1-F70317888F87}" presName="descendantText" presStyleLbl="alignAccFollowNode1" presStyleIdx="2" presStyleCnt="4" custScaleY="106769">
        <dgm:presLayoutVars>
          <dgm:bulletEnabled val="1"/>
        </dgm:presLayoutVars>
      </dgm:prSet>
      <dgm:spPr/>
    </dgm:pt>
    <dgm:pt modelId="{3AA0FFB8-CA9D-4631-9E1A-D84A1F1E5FC0}" type="pres">
      <dgm:prSet presAssocID="{9FAC6326-28FE-4280-903D-910FF9A39FDD}" presName="sp" presStyleCnt="0"/>
      <dgm:spPr/>
    </dgm:pt>
    <dgm:pt modelId="{7C5793AA-01D7-4E15-8B27-57BCAC0E483C}" type="pres">
      <dgm:prSet presAssocID="{67D8DABE-189C-475E-879C-76D8E169FC0C}" presName="linNode" presStyleCnt="0"/>
      <dgm:spPr/>
    </dgm:pt>
    <dgm:pt modelId="{311E16B7-7A10-4E20-859D-4EC04B830271}" type="pres">
      <dgm:prSet presAssocID="{67D8DABE-189C-475E-879C-76D8E169FC0C}" presName="parentText" presStyleLbl="node1" presStyleIdx="3" presStyleCnt="4">
        <dgm:presLayoutVars>
          <dgm:chMax val="1"/>
          <dgm:bulletEnabled val="1"/>
        </dgm:presLayoutVars>
      </dgm:prSet>
      <dgm:spPr/>
    </dgm:pt>
    <dgm:pt modelId="{DE0B51FB-D3AD-4DDD-AE81-80D70A68BA08}" type="pres">
      <dgm:prSet presAssocID="{67D8DABE-189C-475E-879C-76D8E169FC0C}" presName="descendantText" presStyleLbl="alignAccFollowNode1" presStyleIdx="3" presStyleCnt="4">
        <dgm:presLayoutVars>
          <dgm:bulletEnabled val="1"/>
        </dgm:presLayoutVars>
      </dgm:prSet>
      <dgm:spPr/>
    </dgm:pt>
  </dgm:ptLst>
  <dgm:cxnLst>
    <dgm:cxn modelId="{B714C802-D51D-4910-8F11-C8703470BA29}" type="presOf" srcId="{AC0BA783-9459-46C3-9136-709214C14536}" destId="{87543EB1-B28C-4A48-8DE2-D839260359FD}" srcOrd="0" destOrd="4" presId="urn:microsoft.com/office/officeart/2005/8/layout/vList5"/>
    <dgm:cxn modelId="{3D5DE806-F0C7-435A-A1DA-DA420018A0D8}" type="presOf" srcId="{3973BFC2-C558-47C9-9EE1-F70317888F87}" destId="{54C7D875-24E9-48F5-9E31-05FD7AE9B318}" srcOrd="0" destOrd="0" presId="urn:microsoft.com/office/officeart/2005/8/layout/vList5"/>
    <dgm:cxn modelId="{1D451B0D-BCF4-43BF-A73C-4FB68357B1A7}" srcId="{67D8DABE-189C-475E-879C-76D8E169FC0C}" destId="{C155771E-1C68-46C7-B770-FCB50BF77D02}" srcOrd="4" destOrd="0" parTransId="{0D3C3893-CB45-4C7D-AC50-52B0CB976D3F}" sibTransId="{64217938-0691-4598-B36C-1E99142BEABE}"/>
    <dgm:cxn modelId="{314F8A1D-4B7D-4467-B065-23684A76BF7B}" srcId="{3973BFC2-C558-47C9-9EE1-F70317888F87}" destId="{E6F436D1-9D23-41BB-B9FC-279F6AA3BF25}" srcOrd="2" destOrd="0" parTransId="{D4332811-BE48-4589-87F1-C6A2C46EED0C}" sibTransId="{E26B099C-12A9-4F37-9F0D-6190A7E2C29B}"/>
    <dgm:cxn modelId="{7F8E1C24-9B26-4CB6-9545-EAB352E1BB2D}" type="presOf" srcId="{3872471A-40A0-41CD-9F61-30769585063F}" destId="{87543EB1-B28C-4A48-8DE2-D839260359FD}" srcOrd="0" destOrd="3" presId="urn:microsoft.com/office/officeart/2005/8/layout/vList5"/>
    <dgm:cxn modelId="{92617324-DA5B-4B4E-A43B-5690DF6BE836}" srcId="{F5EF281D-1C62-4AEB-9885-858AC114B47D}" destId="{3DF363B7-BDD0-433A-9B85-EE165555C8AF}" srcOrd="3" destOrd="0" parTransId="{CF5F3A9F-564C-4751-8068-13925104469B}" sibTransId="{603CC21C-38B9-4077-935D-D3D253A1611A}"/>
    <dgm:cxn modelId="{AD393D2C-6267-42D8-A54E-79DD46052D45}" srcId="{3973BFC2-C558-47C9-9EE1-F70317888F87}" destId="{AF52DD73-190B-424B-9A9A-C8D49787B062}" srcOrd="1" destOrd="0" parTransId="{00EC4146-8515-4CDE-BD1C-3E13C805B854}" sibTransId="{5DCCB55E-3460-4D45-AFF7-A9125A72B05C}"/>
    <dgm:cxn modelId="{75AAA730-DE2A-40F6-9B92-1A56B668E277}" srcId="{FE5D9BAF-C777-4932-8103-0F30CD071848}" destId="{12E17934-DA89-48AA-B8C4-320188F7B2BB}" srcOrd="0" destOrd="0" parTransId="{F73B3FC8-345A-4B77-9D96-ADDB46F5EEE5}" sibTransId="{98BAD2B6-45EE-4B52-A0C6-446931401590}"/>
    <dgm:cxn modelId="{D8EB0E32-B9C4-45C0-AA35-4E6380AAD901}" type="presOf" srcId="{C0BB5827-6ECB-4886-8AF9-132A7F4BBDDC}" destId="{28D9704D-31AF-41F5-9DA8-FB07C0D2D087}" srcOrd="0" destOrd="1" presId="urn:microsoft.com/office/officeart/2005/8/layout/vList5"/>
    <dgm:cxn modelId="{801C2C35-8952-46EF-992D-461E4C5D5804}" srcId="{F5EF281D-1C62-4AEB-9885-858AC114B47D}" destId="{7DE98489-4F33-4E97-9BCD-84FEBA1F08E8}" srcOrd="0" destOrd="0" parTransId="{6BB80B30-C404-4C71-9CCC-ED0B1C52C121}" sibTransId="{D3E63E89-7130-4138-8D0A-6C2AD9177220}"/>
    <dgm:cxn modelId="{72C4095B-B9F1-487F-A000-6645BE3B3903}" srcId="{FE5D9BAF-C777-4932-8103-0F30CD071848}" destId="{F5EF281D-1C62-4AEB-9885-858AC114B47D}" srcOrd="1" destOrd="0" parTransId="{59053443-6F51-4C2C-98D2-F5E7433630C6}" sibTransId="{BE9DFC9C-A91F-421A-8C48-3B92216B3983}"/>
    <dgm:cxn modelId="{46DC8441-2297-4E5C-8C95-602742361084}" type="presOf" srcId="{B078F72D-C3B5-4999-8563-88F50A294118}" destId="{87543EB1-B28C-4A48-8DE2-D839260359FD}" srcOrd="0" destOrd="2" presId="urn:microsoft.com/office/officeart/2005/8/layout/vList5"/>
    <dgm:cxn modelId="{1703C461-A908-4CFC-9B9B-4413CB8C320B}" type="presOf" srcId="{AF52DD73-190B-424B-9A9A-C8D49787B062}" destId="{6D7411B6-61B7-4404-A93D-C4BFECF49F14}" srcOrd="0" destOrd="1" presId="urn:microsoft.com/office/officeart/2005/8/layout/vList5"/>
    <dgm:cxn modelId="{D70C9763-95E5-49A8-9258-F2632959B942}" srcId="{69B3D533-B9C9-4772-83E7-966D6A022C31}" destId="{AC0BA783-9459-46C3-9136-709214C14536}" srcOrd="2" destOrd="0" parTransId="{49FC42A6-F940-4650-A3B7-CBF35E62A825}" sibTransId="{D449C362-334B-4B98-917B-C8C548201E26}"/>
    <dgm:cxn modelId="{F24BA344-F0CE-465A-A1D5-757908768848}" srcId="{67D8DABE-189C-475E-879C-76D8E169FC0C}" destId="{F64637D3-21FA-4027-AA08-9ED6297341F5}" srcOrd="3" destOrd="0" parTransId="{F0F09BFC-AD10-4B75-A7DD-7CF662C48924}" sibTransId="{464F1CBA-0656-4DDF-9521-118D9165D16C}"/>
    <dgm:cxn modelId="{585E1F45-DC44-49EE-A81C-419E8E923479}" srcId="{12E17934-DA89-48AA-B8C4-320188F7B2BB}" destId="{4E592984-6335-4EEA-84F6-A425992A7C5D}" srcOrd="0" destOrd="0" parTransId="{7E57EBCE-8D40-4536-95B9-477AA6D9E57E}" sibTransId="{6511E613-BEEE-46E7-826C-21265DFFE8A3}"/>
    <dgm:cxn modelId="{8BB61468-9C36-4B9F-AF50-F3D722A9A378}" type="presOf" srcId="{F64637D3-21FA-4027-AA08-9ED6297341F5}" destId="{DE0B51FB-D3AD-4DDD-AE81-80D70A68BA08}" srcOrd="0" destOrd="3" presId="urn:microsoft.com/office/officeart/2005/8/layout/vList5"/>
    <dgm:cxn modelId="{C52BFC6B-8E6C-4E85-8EED-286D5FC2FF59}" srcId="{12E17934-DA89-48AA-B8C4-320188F7B2BB}" destId="{69B3D533-B9C9-4772-83E7-966D6A022C31}" srcOrd="1" destOrd="0" parTransId="{772AD2C0-13D7-4CB0-876D-E4FB5F1D218B}" sibTransId="{C2C3C1D2-F134-43CA-B28A-BDF207045F76}"/>
    <dgm:cxn modelId="{AB336B4F-4BFA-4DFB-AA9F-31C0ADC20CE0}" type="presOf" srcId="{C155771E-1C68-46C7-B770-FCB50BF77D02}" destId="{DE0B51FB-D3AD-4DDD-AE81-80D70A68BA08}" srcOrd="0" destOrd="4" presId="urn:microsoft.com/office/officeart/2005/8/layout/vList5"/>
    <dgm:cxn modelId="{8736AD4F-67A6-4F79-9DEB-3A7B12A30DEF}" srcId="{69B3D533-B9C9-4772-83E7-966D6A022C31}" destId="{B078F72D-C3B5-4999-8563-88F50A294118}" srcOrd="0" destOrd="0" parTransId="{3064B644-2764-4EA6-81CD-44AFB8B423B5}" sibTransId="{3836A8D8-6F4A-44D8-BF9F-6AF0666ECCE1}"/>
    <dgm:cxn modelId="{F8772150-FE1D-4177-B21A-7554C6168373}" srcId="{69B3D533-B9C9-4772-83E7-966D6A022C31}" destId="{3872471A-40A0-41CD-9F61-30769585063F}" srcOrd="1" destOrd="0" parTransId="{F22F1E2A-B6A7-4641-9063-FCF1B61BC982}" sibTransId="{CC16141D-4E1F-49D7-A15F-BBBED4851F2E}"/>
    <dgm:cxn modelId="{06B4B253-AFA7-44A5-A435-B2E378C11CBF}" srcId="{67D8DABE-189C-475E-879C-76D8E169FC0C}" destId="{83AC0406-504C-48B0-9BE9-9F76186E0157}" srcOrd="2" destOrd="0" parTransId="{D9D4ACA9-CF63-401C-9AC5-84EBCA67C631}" sibTransId="{35A60DFA-45B7-4113-8EFF-9534C35B113D}"/>
    <dgm:cxn modelId="{1C2C2079-ED73-45BB-9AD7-83BD3E16A4E3}" type="presOf" srcId="{FE5D9BAF-C777-4932-8103-0F30CD071848}" destId="{F8C97542-2C45-4029-917A-642EAEA81C4E}" srcOrd="0" destOrd="0" presId="urn:microsoft.com/office/officeart/2005/8/layout/vList5"/>
    <dgm:cxn modelId="{C36B365A-B561-47B5-9B73-87CE506A40EF}" srcId="{3973BFC2-C558-47C9-9EE1-F70317888F87}" destId="{05C318F7-124E-4D37-9DDF-A36B517658DE}" srcOrd="0" destOrd="0" parTransId="{306BC365-3A1D-4334-B6E7-28E317573E39}" sibTransId="{3A2E486D-8817-4BD0-9F89-0A9DED797E1A}"/>
    <dgm:cxn modelId="{FD55BE84-E77B-4FA6-A731-927ACADD100C}" type="presOf" srcId="{E6F436D1-9D23-41BB-B9FC-279F6AA3BF25}" destId="{6D7411B6-61B7-4404-A93D-C4BFECF49F14}" srcOrd="0" destOrd="2" presId="urn:microsoft.com/office/officeart/2005/8/layout/vList5"/>
    <dgm:cxn modelId="{A9482086-C02A-49E4-BA93-6E8B52099AA4}" type="presOf" srcId="{63E70D25-7CB1-4458-B048-42BA268FA372}" destId="{6D7411B6-61B7-4404-A93D-C4BFECF49F14}" srcOrd="0" destOrd="4" presId="urn:microsoft.com/office/officeart/2005/8/layout/vList5"/>
    <dgm:cxn modelId="{F0E4788E-C180-4235-B9E7-EEE8A247EDE2}" srcId="{F5EF281D-1C62-4AEB-9885-858AC114B47D}" destId="{C0BB5827-6ECB-4886-8AF9-132A7F4BBDDC}" srcOrd="1" destOrd="0" parTransId="{C2DA66F3-A54C-468F-9950-784A975881E0}" sibTransId="{D21EE2E6-497F-41EA-B51C-27686C5EC077}"/>
    <dgm:cxn modelId="{F3BB9D90-9B08-4CCA-A797-ADED6A047623}" type="presOf" srcId="{05C318F7-124E-4D37-9DDF-A36B517658DE}" destId="{6D7411B6-61B7-4404-A93D-C4BFECF49F14}" srcOrd="0" destOrd="0" presId="urn:microsoft.com/office/officeart/2005/8/layout/vList5"/>
    <dgm:cxn modelId="{488F0F98-6F84-45E3-908B-DFC4524E3A4E}" type="presOf" srcId="{83AC0406-504C-48B0-9BE9-9F76186E0157}" destId="{DE0B51FB-D3AD-4DDD-AE81-80D70A68BA08}" srcOrd="0" destOrd="2" presId="urn:microsoft.com/office/officeart/2005/8/layout/vList5"/>
    <dgm:cxn modelId="{136E8C9E-EBD4-48FD-919D-C7EC98904208}" srcId="{67D8DABE-189C-475E-879C-76D8E169FC0C}" destId="{5227778A-EA4C-45EF-A5BC-7E05221B1465}" srcOrd="1" destOrd="0" parTransId="{CB6AC9B8-F1BC-498F-8639-2B57C54A892F}" sibTransId="{4F2F1E20-DF25-41CE-92C9-776C0FD89F99}"/>
    <dgm:cxn modelId="{FE11E9A0-732E-4B03-9A67-F40C3BBC870B}" srcId="{FE5D9BAF-C777-4932-8103-0F30CD071848}" destId="{67D8DABE-189C-475E-879C-76D8E169FC0C}" srcOrd="3" destOrd="0" parTransId="{C4A63DE3-D0B3-4AE4-A842-BF1DF4EDC984}" sibTransId="{4333B6F6-075A-49FB-B8B8-957806E9D883}"/>
    <dgm:cxn modelId="{BFE6D0A1-7332-443E-8CFC-2BBB6544F071}" srcId="{3973BFC2-C558-47C9-9EE1-F70317888F87}" destId="{63E70D25-7CB1-4458-B048-42BA268FA372}" srcOrd="4" destOrd="0" parTransId="{8470A220-2217-4710-A59F-2856107788EA}" sibTransId="{E3A7476B-48BC-4A62-8316-899996191080}"/>
    <dgm:cxn modelId="{A0D91CA2-5577-42AE-A9A9-E6D3F03AEE26}" type="presOf" srcId="{76D55E0B-3A2A-4F89-8001-88623A142CF6}" destId="{28D9704D-31AF-41F5-9DA8-FB07C0D2D087}" srcOrd="0" destOrd="2" presId="urn:microsoft.com/office/officeart/2005/8/layout/vList5"/>
    <dgm:cxn modelId="{19C7B2A5-095F-4866-9720-33381C0E6111}" type="presOf" srcId="{D711A160-E610-416B-AF88-6C58D1DCA987}" destId="{DE0B51FB-D3AD-4DDD-AE81-80D70A68BA08}" srcOrd="0" destOrd="5" presId="urn:microsoft.com/office/officeart/2005/8/layout/vList5"/>
    <dgm:cxn modelId="{FAD10BA6-65AF-4C2B-BA51-696D705EAAD0}" type="presOf" srcId="{4E592984-6335-4EEA-84F6-A425992A7C5D}" destId="{87543EB1-B28C-4A48-8DE2-D839260359FD}" srcOrd="0" destOrd="0" presId="urn:microsoft.com/office/officeart/2005/8/layout/vList5"/>
    <dgm:cxn modelId="{E2E936A7-6FF5-40EA-A9B8-02EAA4C91C73}" type="presOf" srcId="{912432A0-168B-4839-B8C6-233CBD61EDE1}" destId="{28D9704D-31AF-41F5-9DA8-FB07C0D2D087}" srcOrd="0" destOrd="4" presId="urn:microsoft.com/office/officeart/2005/8/layout/vList5"/>
    <dgm:cxn modelId="{E51538A7-F0FB-4884-BABC-8411EBA0378E}" srcId="{3973BFC2-C558-47C9-9EE1-F70317888F87}" destId="{E13BB572-5CF6-4200-B527-924649E4B845}" srcOrd="3" destOrd="0" parTransId="{AA68F74C-5B49-4C75-B4C6-BE9B849EBE23}" sibTransId="{CB5A2D1A-BC4F-423D-8000-558D0D8DB745}"/>
    <dgm:cxn modelId="{DC4B3FAF-EC7B-4206-924E-0F5974BAA94D}" srcId="{67D8DABE-189C-475E-879C-76D8E169FC0C}" destId="{67097C5C-2BEB-4DC1-B5E5-A224E71E674C}" srcOrd="0" destOrd="0" parTransId="{CA765F08-65CC-4011-AC9C-624E637B8A41}" sibTransId="{F79A8A46-59EF-4D1C-9A6C-A5D0E0F53B19}"/>
    <dgm:cxn modelId="{D8D755B4-8AA9-40F2-985B-44EDC1C0D297}" srcId="{F5EF281D-1C62-4AEB-9885-858AC114B47D}" destId="{912432A0-168B-4839-B8C6-233CBD61EDE1}" srcOrd="4" destOrd="0" parTransId="{AA2B97A5-B097-4F77-AE93-4279EA46B5D0}" sibTransId="{70631EAC-0611-4E02-9C84-64DBE4564C12}"/>
    <dgm:cxn modelId="{E66845BC-464E-476B-A360-729E62655EB2}" type="presOf" srcId="{67097C5C-2BEB-4DC1-B5E5-A224E71E674C}" destId="{DE0B51FB-D3AD-4DDD-AE81-80D70A68BA08}" srcOrd="0" destOrd="0" presId="urn:microsoft.com/office/officeart/2005/8/layout/vList5"/>
    <dgm:cxn modelId="{5B062DBE-4371-4560-911D-E4B563137E77}" type="presOf" srcId="{5227778A-EA4C-45EF-A5BC-7E05221B1465}" destId="{DE0B51FB-D3AD-4DDD-AE81-80D70A68BA08}" srcOrd="0" destOrd="1" presId="urn:microsoft.com/office/officeart/2005/8/layout/vList5"/>
    <dgm:cxn modelId="{55F96CC3-4EB0-48CC-A65D-90082CDD7899}" type="presOf" srcId="{3DF363B7-BDD0-433A-9B85-EE165555C8AF}" destId="{28D9704D-31AF-41F5-9DA8-FB07C0D2D087}" srcOrd="0" destOrd="3" presId="urn:microsoft.com/office/officeart/2005/8/layout/vList5"/>
    <dgm:cxn modelId="{5FE851C7-D746-4415-B738-523FB9024C0E}" srcId="{67D8DABE-189C-475E-879C-76D8E169FC0C}" destId="{D711A160-E610-416B-AF88-6C58D1DCA987}" srcOrd="5" destOrd="0" parTransId="{3B62B2BD-0BE2-4218-8CBC-305E0779A807}" sibTransId="{959A3168-3464-401F-9E5C-B85914BC1D33}"/>
    <dgm:cxn modelId="{BE5C7ACB-1BDF-4783-A1A0-219839010E9C}" srcId="{FE5D9BAF-C777-4932-8103-0F30CD071848}" destId="{3973BFC2-C558-47C9-9EE1-F70317888F87}" srcOrd="2" destOrd="0" parTransId="{7243E440-CDE9-43D7-831A-F630D59EFCA2}" sibTransId="{9FAC6326-28FE-4280-903D-910FF9A39FDD}"/>
    <dgm:cxn modelId="{BDDB7ACF-0C47-47B0-B971-4B869361970D}" srcId="{F5EF281D-1C62-4AEB-9885-858AC114B47D}" destId="{76D55E0B-3A2A-4F89-8001-88623A142CF6}" srcOrd="2" destOrd="0" parTransId="{21217FDD-6D05-456D-BB63-9E84531C166F}" sibTransId="{B4FDE077-04D5-49C0-BD81-645C72697CB8}"/>
    <dgm:cxn modelId="{84BC17EA-34A4-4B1E-8903-5D21E0D90CB2}" type="presOf" srcId="{67D8DABE-189C-475E-879C-76D8E169FC0C}" destId="{311E16B7-7A10-4E20-859D-4EC04B830271}" srcOrd="0" destOrd="0" presId="urn:microsoft.com/office/officeart/2005/8/layout/vList5"/>
    <dgm:cxn modelId="{7688DEEA-F087-407F-97C2-43BD3C70C319}" type="presOf" srcId="{E13BB572-5CF6-4200-B527-924649E4B845}" destId="{6D7411B6-61B7-4404-A93D-C4BFECF49F14}" srcOrd="0" destOrd="3" presId="urn:microsoft.com/office/officeart/2005/8/layout/vList5"/>
    <dgm:cxn modelId="{7D0DEFEB-D60F-446C-B097-0035A99D5F44}" type="presOf" srcId="{12E17934-DA89-48AA-B8C4-320188F7B2BB}" destId="{5BDAD2AF-78D8-4A82-A3D6-C23D3EFBCA6A}" srcOrd="0" destOrd="0" presId="urn:microsoft.com/office/officeart/2005/8/layout/vList5"/>
    <dgm:cxn modelId="{D8F001F7-453F-4334-86BF-8C9226FBF87B}" type="presOf" srcId="{7DE98489-4F33-4E97-9BCD-84FEBA1F08E8}" destId="{28D9704D-31AF-41F5-9DA8-FB07C0D2D087}" srcOrd="0" destOrd="0" presId="urn:microsoft.com/office/officeart/2005/8/layout/vList5"/>
    <dgm:cxn modelId="{29C49CFA-6E24-4043-BD91-50980AB167A1}" type="presOf" srcId="{F5EF281D-1C62-4AEB-9885-858AC114B47D}" destId="{966D1772-0248-45D1-9CB3-FEE547E6D9E5}" srcOrd="0" destOrd="0" presId="urn:microsoft.com/office/officeart/2005/8/layout/vList5"/>
    <dgm:cxn modelId="{5BA64CFF-B950-4AD4-A48E-AFE146E68BE2}" type="presOf" srcId="{69B3D533-B9C9-4772-83E7-966D6A022C31}" destId="{87543EB1-B28C-4A48-8DE2-D839260359FD}" srcOrd="0" destOrd="1" presId="urn:microsoft.com/office/officeart/2005/8/layout/vList5"/>
    <dgm:cxn modelId="{675F1764-36B2-4570-B924-490B233E9822}" type="presParOf" srcId="{F8C97542-2C45-4029-917A-642EAEA81C4E}" destId="{3DF7FE1B-DC10-42A5-AE56-E517C65989F6}" srcOrd="0" destOrd="0" presId="urn:microsoft.com/office/officeart/2005/8/layout/vList5"/>
    <dgm:cxn modelId="{33BD0882-B6C0-4EE1-9DCC-AA96C944AB3B}" type="presParOf" srcId="{3DF7FE1B-DC10-42A5-AE56-E517C65989F6}" destId="{5BDAD2AF-78D8-4A82-A3D6-C23D3EFBCA6A}" srcOrd="0" destOrd="0" presId="urn:microsoft.com/office/officeart/2005/8/layout/vList5"/>
    <dgm:cxn modelId="{9CE98EC4-273F-4671-9787-24E29E38DEE1}" type="presParOf" srcId="{3DF7FE1B-DC10-42A5-AE56-E517C65989F6}" destId="{87543EB1-B28C-4A48-8DE2-D839260359FD}" srcOrd="1" destOrd="0" presId="urn:microsoft.com/office/officeart/2005/8/layout/vList5"/>
    <dgm:cxn modelId="{2A024FF5-C217-4046-9FBF-CCA5BDFF93F8}" type="presParOf" srcId="{F8C97542-2C45-4029-917A-642EAEA81C4E}" destId="{6C83571D-723A-47AE-9B13-9B88CA90B951}" srcOrd="1" destOrd="0" presId="urn:microsoft.com/office/officeart/2005/8/layout/vList5"/>
    <dgm:cxn modelId="{DC535EE8-D9EA-4A52-9431-75CD094FBB12}" type="presParOf" srcId="{F8C97542-2C45-4029-917A-642EAEA81C4E}" destId="{A0C591B4-04C9-4DF0-9C9A-681B612AD340}" srcOrd="2" destOrd="0" presId="urn:microsoft.com/office/officeart/2005/8/layout/vList5"/>
    <dgm:cxn modelId="{AE8492B9-3ACE-48FE-9999-0E6077CDF196}" type="presParOf" srcId="{A0C591B4-04C9-4DF0-9C9A-681B612AD340}" destId="{966D1772-0248-45D1-9CB3-FEE547E6D9E5}" srcOrd="0" destOrd="0" presId="urn:microsoft.com/office/officeart/2005/8/layout/vList5"/>
    <dgm:cxn modelId="{CA41885D-ACD6-4530-9DDA-3CB8EAD254EF}" type="presParOf" srcId="{A0C591B4-04C9-4DF0-9C9A-681B612AD340}" destId="{28D9704D-31AF-41F5-9DA8-FB07C0D2D087}" srcOrd="1" destOrd="0" presId="urn:microsoft.com/office/officeart/2005/8/layout/vList5"/>
    <dgm:cxn modelId="{215F3F46-CD5C-46AC-AB16-75127FCE209B}" type="presParOf" srcId="{F8C97542-2C45-4029-917A-642EAEA81C4E}" destId="{B2DFEBE9-AF1D-4747-B459-627E2734CB51}" srcOrd="3" destOrd="0" presId="urn:microsoft.com/office/officeart/2005/8/layout/vList5"/>
    <dgm:cxn modelId="{D4DEA492-7634-4B50-8E62-B19658339D86}" type="presParOf" srcId="{F8C97542-2C45-4029-917A-642EAEA81C4E}" destId="{0F4EF985-09AC-41C5-B29F-E6EFB857A3FC}" srcOrd="4" destOrd="0" presId="urn:microsoft.com/office/officeart/2005/8/layout/vList5"/>
    <dgm:cxn modelId="{8DB362D4-E904-41FC-AC1D-09A9A37D096D}" type="presParOf" srcId="{0F4EF985-09AC-41C5-B29F-E6EFB857A3FC}" destId="{54C7D875-24E9-48F5-9E31-05FD7AE9B318}" srcOrd="0" destOrd="0" presId="urn:microsoft.com/office/officeart/2005/8/layout/vList5"/>
    <dgm:cxn modelId="{0401E406-6731-416F-83F6-F27CCE028385}" type="presParOf" srcId="{0F4EF985-09AC-41C5-B29F-E6EFB857A3FC}" destId="{6D7411B6-61B7-4404-A93D-C4BFECF49F14}" srcOrd="1" destOrd="0" presId="urn:microsoft.com/office/officeart/2005/8/layout/vList5"/>
    <dgm:cxn modelId="{802D31DD-3476-4A2B-9D4D-8ECF1B3301D3}" type="presParOf" srcId="{F8C97542-2C45-4029-917A-642EAEA81C4E}" destId="{3AA0FFB8-CA9D-4631-9E1A-D84A1F1E5FC0}" srcOrd="5" destOrd="0" presId="urn:microsoft.com/office/officeart/2005/8/layout/vList5"/>
    <dgm:cxn modelId="{AEEBD787-5E17-49DB-9D76-5DDEDCE47117}" type="presParOf" srcId="{F8C97542-2C45-4029-917A-642EAEA81C4E}" destId="{7C5793AA-01D7-4E15-8B27-57BCAC0E483C}" srcOrd="6" destOrd="0" presId="urn:microsoft.com/office/officeart/2005/8/layout/vList5"/>
    <dgm:cxn modelId="{D803FDE5-FD47-40FE-80CC-89A0F91FEA5B}" type="presParOf" srcId="{7C5793AA-01D7-4E15-8B27-57BCAC0E483C}" destId="{311E16B7-7A10-4E20-859D-4EC04B830271}" srcOrd="0" destOrd="0" presId="urn:microsoft.com/office/officeart/2005/8/layout/vList5"/>
    <dgm:cxn modelId="{73179D16-C5DB-4E11-B2F1-427615783BD0}" type="presParOf" srcId="{7C5793AA-01D7-4E15-8B27-57BCAC0E483C}" destId="{DE0B51FB-D3AD-4DDD-AE81-80D70A68BA08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872C05-B0C7-49FC-AAD2-EE94825BC68E}">
      <dsp:nvSpPr>
        <dsp:cNvPr id="0" name=""/>
        <dsp:cNvSpPr/>
      </dsp:nvSpPr>
      <dsp:spPr>
        <a:xfrm>
          <a:off x="0" y="0"/>
          <a:ext cx="6777111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2303C702-C2B6-469C-94A4-01B1CF7930B9}">
      <dsp:nvSpPr>
        <dsp:cNvPr id="0" name=""/>
        <dsp:cNvSpPr/>
      </dsp:nvSpPr>
      <dsp:spPr>
        <a:xfrm>
          <a:off x="0" y="0"/>
          <a:ext cx="6777111" cy="24217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t" anchorCtr="0">
          <a:noAutofit/>
        </a:bodyPr>
        <a:lstStyle/>
        <a:p>
          <a:pPr marL="0" lvl="0" indent="0" algn="l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500" kern="1200">
              <a:latin typeface="Arial"/>
            </a:rPr>
            <a:t>R$ 448,18 </a:t>
          </a:r>
          <a:r>
            <a:rPr lang="en-US" sz="6500" kern="1200" err="1">
              <a:latin typeface="Arial"/>
            </a:rPr>
            <a:t>milhões</a:t>
          </a:r>
          <a:r>
            <a:rPr lang="en-US" sz="6500" kern="1200">
              <a:latin typeface="Arial"/>
            </a:rPr>
            <a:t> </a:t>
          </a:r>
          <a:r>
            <a:rPr lang="en-US" sz="6500" kern="1200" err="1">
              <a:latin typeface="Arial"/>
            </a:rPr>
            <a:t>mensais</a:t>
          </a:r>
          <a:endParaRPr lang="en-US" sz="6500" kern="1200">
            <a:latin typeface="Arial"/>
          </a:endParaRPr>
        </a:p>
      </dsp:txBody>
      <dsp:txXfrm>
        <a:off x="0" y="0"/>
        <a:ext cx="6777111" cy="2421711"/>
      </dsp:txXfrm>
    </dsp:sp>
    <dsp:sp modelId="{A21A25B2-8A79-4E6C-A9A3-C0DE09822D50}">
      <dsp:nvSpPr>
        <dsp:cNvPr id="0" name=""/>
        <dsp:cNvSpPr/>
      </dsp:nvSpPr>
      <dsp:spPr>
        <a:xfrm>
          <a:off x="0" y="2421711"/>
          <a:ext cx="6777111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2769119-BBF5-47F6-BF4F-C93E5F6CB0BC}">
      <dsp:nvSpPr>
        <dsp:cNvPr id="0" name=""/>
        <dsp:cNvSpPr/>
      </dsp:nvSpPr>
      <dsp:spPr>
        <a:xfrm>
          <a:off x="0" y="2421711"/>
          <a:ext cx="6777111" cy="24217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t" anchorCtr="0">
          <a:noAutofit/>
        </a:bodyPr>
        <a:lstStyle/>
        <a:p>
          <a:pPr marL="0" lvl="0" indent="0" algn="l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6500" kern="1200">
              <a:latin typeface="Arial"/>
            </a:rPr>
            <a:t>R$ 5,827 bilhões anuais</a:t>
          </a:r>
          <a:endParaRPr lang="en-US" sz="6500" kern="1200"/>
        </a:p>
      </dsp:txBody>
      <dsp:txXfrm>
        <a:off x="0" y="2421711"/>
        <a:ext cx="6777111" cy="242171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543EB1-B28C-4A48-8DE2-D839260359FD}">
      <dsp:nvSpPr>
        <dsp:cNvPr id="0" name=""/>
        <dsp:cNvSpPr/>
      </dsp:nvSpPr>
      <dsp:spPr>
        <a:xfrm rot="5400000">
          <a:off x="4782674" y="-1740553"/>
          <a:ext cx="1300308" cy="5113251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§"/>
          </a:pPr>
          <a:r>
            <a:rPr lang="pt-BR" sz="1000" b="1" kern="1200" dirty="0"/>
            <a:t>Cruzamento de bases de dados para detecção de inconformidades e irregularidades em lote: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pt-BR" sz="1000" b="1" kern="1200" dirty="0"/>
        </a:p>
        <a:p>
          <a:pPr marL="216000" lvl="2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pt-BR" sz="1000" kern="1200" dirty="0"/>
            <a:t>Batimento Base CPF – iniciada</a:t>
          </a:r>
        </a:p>
        <a:p>
          <a:pPr marL="216000" lvl="2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pt-BR" sz="1000" kern="1200" dirty="0"/>
            <a:t>Análise de comportamento de sistemas para detecção de fraudes – iniciada</a:t>
          </a:r>
        </a:p>
        <a:p>
          <a:pPr marL="216000" lvl="2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pt-BR" sz="1000" kern="1200" dirty="0"/>
            <a:t>Batimento com bases RPPS (militares, Estados e Municípios) – em planejamento</a:t>
          </a:r>
        </a:p>
      </dsp:txBody>
      <dsp:txXfrm rot="-5400000">
        <a:off x="2876203" y="229394"/>
        <a:ext cx="5049775" cy="1173356"/>
      </dsp:txXfrm>
    </dsp:sp>
    <dsp:sp modelId="{5BDAD2AF-78D8-4A82-A3D6-C23D3EFBCA6A}">
      <dsp:nvSpPr>
        <dsp:cNvPr id="0" name=""/>
        <dsp:cNvSpPr/>
      </dsp:nvSpPr>
      <dsp:spPr>
        <a:xfrm>
          <a:off x="0" y="3379"/>
          <a:ext cx="2876203" cy="1625386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700" kern="1200" dirty="0"/>
            <a:t>Detecção em lote</a:t>
          </a:r>
        </a:p>
      </dsp:txBody>
      <dsp:txXfrm>
        <a:off x="79345" y="82724"/>
        <a:ext cx="2717513" cy="1466696"/>
      </dsp:txXfrm>
    </dsp:sp>
    <dsp:sp modelId="{28D9704D-31AF-41F5-9DA8-FB07C0D2D087}">
      <dsp:nvSpPr>
        <dsp:cNvPr id="0" name=""/>
        <dsp:cNvSpPr/>
      </dsp:nvSpPr>
      <dsp:spPr>
        <a:xfrm rot="5400000">
          <a:off x="4782674" y="-33897"/>
          <a:ext cx="1300308" cy="5113251"/>
        </a:xfrm>
        <a:prstGeom prst="round2SameRect">
          <a:avLst/>
        </a:prstGeom>
        <a:solidFill>
          <a:schemeClr val="accent4">
            <a:tint val="40000"/>
            <a:alpha val="90000"/>
            <a:hueOff val="3620642"/>
            <a:satOff val="-17082"/>
            <a:lumOff val="-617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3620642"/>
              <a:satOff val="-17082"/>
              <a:lumOff val="-617"/>
              <a:alphaOff val="0"/>
            </a:schemeClr>
          </a:solidFill>
          <a:prstDash val="solid"/>
          <a:miter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§"/>
          </a:pPr>
          <a:r>
            <a:rPr lang="pt-BR" sz="1050" b="1" kern="1200" dirty="0" err="1"/>
            <a:t>Sniper</a:t>
          </a:r>
          <a:r>
            <a:rPr lang="pt-BR" sz="1050" b="1" kern="1200" dirty="0"/>
            <a:t> – Sistema de monitoramento de tipologias de indicação de irregularidades:</a:t>
          </a:r>
        </a:p>
        <a:p>
          <a:pPr marL="21600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050" kern="1200" dirty="0"/>
            <a:t>Módulo Seguro defeso – implantado</a:t>
          </a:r>
        </a:p>
        <a:p>
          <a:pPr marL="21600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050" kern="1200" dirty="0"/>
            <a:t>Módulo BPC – fase final de validação das trilhas</a:t>
          </a:r>
        </a:p>
        <a:p>
          <a:pPr marL="21600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050" kern="1200" dirty="0"/>
            <a:t>Módulo LGPD – MVP entregue</a:t>
          </a: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ts val="600"/>
            </a:spcAft>
            <a:buFont typeface="Arial" panose="020B0604020202020204" pitchFamily="34" charset="0"/>
            <a:buChar char="•"/>
          </a:pPr>
          <a:r>
            <a:rPr lang="pt-BR" sz="1050" b="1" kern="1200" dirty="0"/>
            <a:t>SVCBEN – Implantação de novas trilhas e automatização de ações integradas aos sistemas de benefício - iniciada</a:t>
          </a:r>
        </a:p>
      </dsp:txBody>
      <dsp:txXfrm rot="-5400000">
        <a:off x="2876203" y="1936050"/>
        <a:ext cx="5049775" cy="1173356"/>
      </dsp:txXfrm>
    </dsp:sp>
    <dsp:sp modelId="{966D1772-0248-45D1-9CB3-FEE547E6D9E5}">
      <dsp:nvSpPr>
        <dsp:cNvPr id="0" name=""/>
        <dsp:cNvSpPr/>
      </dsp:nvSpPr>
      <dsp:spPr>
        <a:xfrm>
          <a:off x="0" y="1710034"/>
          <a:ext cx="2876203" cy="1625386"/>
        </a:xfrm>
        <a:prstGeom prst="roundRect">
          <a:avLst/>
        </a:prstGeom>
        <a:gradFill rotWithShape="0">
          <a:gsLst>
            <a:gs pos="0">
              <a:schemeClr val="accent4">
                <a:hueOff val="3266964"/>
                <a:satOff val="-13592"/>
                <a:lumOff val="3203"/>
                <a:alphaOff val="0"/>
                <a:shade val="51000"/>
                <a:satMod val="130000"/>
              </a:schemeClr>
            </a:gs>
            <a:gs pos="80000">
              <a:schemeClr val="accent4">
                <a:hueOff val="3266964"/>
                <a:satOff val="-13592"/>
                <a:lumOff val="3203"/>
                <a:alphaOff val="0"/>
                <a:shade val="93000"/>
                <a:satMod val="130000"/>
              </a:schemeClr>
            </a:gs>
            <a:gs pos="100000">
              <a:schemeClr val="accent4">
                <a:hueOff val="3266964"/>
                <a:satOff val="-13592"/>
                <a:lumOff val="320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700" kern="1200" dirty="0"/>
            <a:t>Monitoramento</a:t>
          </a:r>
        </a:p>
      </dsp:txBody>
      <dsp:txXfrm>
        <a:off x="79345" y="1789379"/>
        <a:ext cx="2717513" cy="1466696"/>
      </dsp:txXfrm>
    </dsp:sp>
    <dsp:sp modelId="{6D7411B6-61B7-4404-A93D-C4BFECF49F14}">
      <dsp:nvSpPr>
        <dsp:cNvPr id="0" name=""/>
        <dsp:cNvSpPr/>
      </dsp:nvSpPr>
      <dsp:spPr>
        <a:xfrm rot="5400000">
          <a:off x="4738666" y="1672757"/>
          <a:ext cx="1388326" cy="5113251"/>
        </a:xfrm>
        <a:prstGeom prst="round2SameRect">
          <a:avLst/>
        </a:prstGeom>
        <a:solidFill>
          <a:schemeClr val="accent4">
            <a:tint val="40000"/>
            <a:alpha val="90000"/>
            <a:hueOff val="7241284"/>
            <a:satOff val="-34163"/>
            <a:lumOff val="-1234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7241284"/>
              <a:satOff val="-34163"/>
              <a:lumOff val="-1234"/>
              <a:alphaOff val="0"/>
            </a:schemeClr>
          </a:solidFill>
          <a:prstDash val="solid"/>
          <a:miter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ts val="600"/>
            </a:spcAft>
            <a:buFont typeface="Wingdings" panose="05000000000000000000" pitchFamily="2" charset="2"/>
            <a:buChar char="§"/>
          </a:pPr>
          <a:r>
            <a:rPr lang="pt-BR" sz="1050" b="1" kern="1200" dirty="0"/>
            <a:t>Regulamentação do bloqueio cautelar – iniciada</a:t>
          </a: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ts val="600"/>
            </a:spcAft>
            <a:buFont typeface="Wingdings" panose="05000000000000000000" pitchFamily="2" charset="2"/>
            <a:buChar char="§"/>
          </a:pPr>
          <a:r>
            <a:rPr lang="pt-BR" sz="1050" b="1" kern="1200" dirty="0"/>
            <a:t>Definição de fluxo especial de apuração para “pessoas fictícias” – iniciada</a:t>
          </a: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ts val="600"/>
            </a:spcAft>
            <a:buFont typeface="Wingdings" panose="05000000000000000000" pitchFamily="2" charset="2"/>
            <a:buChar char="§"/>
          </a:pPr>
          <a:r>
            <a:rPr lang="pt-BR" sz="1050" b="1" kern="1200" dirty="0"/>
            <a:t>Adoção de metodologia de classificação e priorização de demandas -iniciada</a:t>
          </a: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ts val="600"/>
            </a:spcAft>
            <a:buFont typeface="Wingdings" panose="05000000000000000000" pitchFamily="2" charset="2"/>
            <a:buChar char="§"/>
          </a:pPr>
          <a:r>
            <a:rPr lang="pt-BR" sz="1050" b="1" kern="1200" dirty="0"/>
            <a:t>Especialização de equipes - iniciada</a:t>
          </a: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ts val="600"/>
            </a:spcAft>
            <a:buFont typeface="Wingdings" panose="05000000000000000000" pitchFamily="2" charset="2"/>
            <a:buChar char="§"/>
          </a:pPr>
          <a:r>
            <a:rPr lang="pt-BR" sz="1050" b="1" kern="1200" dirty="0"/>
            <a:t>Migração de acervo físico para o modelo digital</a:t>
          </a:r>
        </a:p>
      </dsp:txBody>
      <dsp:txXfrm rot="-5400000">
        <a:off x="2876204" y="3602991"/>
        <a:ext cx="5045479" cy="1252782"/>
      </dsp:txXfrm>
    </dsp:sp>
    <dsp:sp modelId="{54C7D875-24E9-48F5-9E31-05FD7AE9B318}">
      <dsp:nvSpPr>
        <dsp:cNvPr id="0" name=""/>
        <dsp:cNvSpPr/>
      </dsp:nvSpPr>
      <dsp:spPr>
        <a:xfrm>
          <a:off x="0" y="3416690"/>
          <a:ext cx="2876203" cy="1625386"/>
        </a:xfrm>
        <a:prstGeom prst="roundRect">
          <a:avLst/>
        </a:prstGeom>
        <a:gradFill rotWithShape="0">
          <a:gsLst>
            <a:gs pos="0">
              <a:schemeClr val="accent4">
                <a:hueOff val="6533927"/>
                <a:satOff val="-27185"/>
                <a:lumOff val="6405"/>
                <a:alphaOff val="0"/>
                <a:shade val="51000"/>
                <a:satMod val="130000"/>
              </a:schemeClr>
            </a:gs>
            <a:gs pos="80000">
              <a:schemeClr val="accent4">
                <a:hueOff val="6533927"/>
                <a:satOff val="-27185"/>
                <a:lumOff val="6405"/>
                <a:alphaOff val="0"/>
                <a:shade val="93000"/>
                <a:satMod val="130000"/>
              </a:schemeClr>
            </a:gs>
            <a:gs pos="100000">
              <a:schemeClr val="accent4">
                <a:hueOff val="6533927"/>
                <a:satOff val="-27185"/>
                <a:lumOff val="640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700" kern="1200" dirty="0"/>
            <a:t>Ganho de eficiência na apuração</a:t>
          </a:r>
        </a:p>
      </dsp:txBody>
      <dsp:txXfrm>
        <a:off x="79345" y="3496035"/>
        <a:ext cx="2717513" cy="1466696"/>
      </dsp:txXfrm>
    </dsp:sp>
    <dsp:sp modelId="{DE0B51FB-D3AD-4DDD-AE81-80D70A68BA08}">
      <dsp:nvSpPr>
        <dsp:cNvPr id="0" name=""/>
        <dsp:cNvSpPr/>
      </dsp:nvSpPr>
      <dsp:spPr>
        <a:xfrm rot="5400000">
          <a:off x="4782674" y="3379412"/>
          <a:ext cx="1300308" cy="5113251"/>
        </a:xfrm>
        <a:prstGeom prst="round2SameRect">
          <a:avLst/>
        </a:prstGeom>
        <a:solidFill>
          <a:schemeClr val="accent4">
            <a:tint val="40000"/>
            <a:alpha val="90000"/>
            <a:hueOff val="10861925"/>
            <a:satOff val="-51245"/>
            <a:lumOff val="-1851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10861925"/>
              <a:satOff val="-51245"/>
              <a:lumOff val="-1851"/>
              <a:alphaOff val="0"/>
            </a:schemeClr>
          </a:solidFill>
          <a:prstDash val="solid"/>
          <a:miter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§"/>
          </a:pPr>
          <a:r>
            <a:rPr lang="pt-BR" sz="1050" b="1" kern="1200" dirty="0"/>
            <a:t>Criação de equipes especializadas – iniciada:</a:t>
          </a:r>
        </a:p>
        <a:p>
          <a:pPr marL="216000" lvl="1" indent="-57150" algn="l" defTabSz="466725">
            <a:lnSpc>
              <a:spcPct val="90000"/>
            </a:lnSpc>
            <a:spcBef>
              <a:spcPct val="0"/>
            </a:spcBef>
            <a:spcAft>
              <a:spcPts val="189"/>
            </a:spcAft>
            <a:buChar char="•"/>
          </a:pPr>
          <a:r>
            <a:rPr lang="pt-BR" sz="1050" kern="1200" dirty="0"/>
            <a:t>Unidade de gestão e desenvolvimento de sistemas</a:t>
          </a:r>
        </a:p>
        <a:p>
          <a:pPr marL="216000" lvl="1" indent="-57150" algn="l" defTabSz="466725">
            <a:lnSpc>
              <a:spcPct val="90000"/>
            </a:lnSpc>
            <a:spcBef>
              <a:spcPct val="0"/>
            </a:spcBef>
            <a:spcAft>
              <a:spcPts val="189"/>
            </a:spcAft>
            <a:buChar char="•"/>
          </a:pPr>
          <a:r>
            <a:rPr lang="pt-BR" sz="1050" kern="1200" dirty="0"/>
            <a:t>Unidade de ciência de dados e pesquisas estratégicas</a:t>
          </a:r>
        </a:p>
        <a:p>
          <a:pPr marL="216000" lvl="1" indent="-57150" algn="l" defTabSz="466725">
            <a:lnSpc>
              <a:spcPct val="90000"/>
            </a:lnSpc>
            <a:spcBef>
              <a:spcPct val="0"/>
            </a:spcBef>
            <a:spcAft>
              <a:spcPts val="189"/>
            </a:spcAft>
            <a:buChar char="•"/>
          </a:pPr>
          <a:r>
            <a:rPr lang="pt-BR" sz="1050" kern="1200" dirty="0"/>
            <a:t>Unidade de recepção, triagem e acompanhamento de demandas externas de apuração</a:t>
          </a:r>
        </a:p>
        <a:p>
          <a:pPr marL="216000" lvl="1" indent="-57150" algn="l" defTabSz="466725">
            <a:lnSpc>
              <a:spcPct val="90000"/>
            </a:lnSpc>
            <a:spcBef>
              <a:spcPct val="0"/>
            </a:spcBef>
            <a:spcAft>
              <a:spcPts val="189"/>
            </a:spcAft>
            <a:buChar char="•"/>
          </a:pPr>
          <a:r>
            <a:rPr lang="pt-BR" sz="1050" kern="1200" dirty="0"/>
            <a:t>Unidade de resposta operacional</a:t>
          </a:r>
        </a:p>
        <a:p>
          <a:pPr marL="72000" lvl="1" indent="-57150" algn="l" defTabSz="466725">
            <a:lnSpc>
              <a:spcPct val="90000"/>
            </a:lnSpc>
            <a:spcBef>
              <a:spcPct val="0"/>
            </a:spcBef>
            <a:spcAft>
              <a:spcPts val="600"/>
            </a:spcAft>
            <a:buFont typeface="Wingdings" panose="05000000000000000000" pitchFamily="2" charset="2"/>
            <a:buChar char="§"/>
          </a:pPr>
          <a:r>
            <a:rPr lang="pt-BR" sz="1050" b="1" kern="1200" dirty="0"/>
            <a:t>Painel de acompanhamento on-line das ações de conformidade e combate a fraudes</a:t>
          </a:r>
        </a:p>
      </dsp:txBody>
      <dsp:txXfrm rot="-5400000">
        <a:off x="2876203" y="5349359"/>
        <a:ext cx="5049775" cy="1173356"/>
      </dsp:txXfrm>
    </dsp:sp>
    <dsp:sp modelId="{311E16B7-7A10-4E20-859D-4EC04B830271}">
      <dsp:nvSpPr>
        <dsp:cNvPr id="0" name=""/>
        <dsp:cNvSpPr/>
      </dsp:nvSpPr>
      <dsp:spPr>
        <a:xfrm>
          <a:off x="0" y="5123345"/>
          <a:ext cx="2876203" cy="1625386"/>
        </a:xfrm>
        <a:prstGeom prst="roundRect">
          <a:avLst/>
        </a:prstGeom>
        <a:gradFill rotWithShape="0">
          <a:gsLst>
            <a:gs pos="0">
              <a:schemeClr val="accent4">
                <a:hueOff val="9800891"/>
                <a:satOff val="-40777"/>
                <a:lumOff val="9608"/>
                <a:alphaOff val="0"/>
                <a:shade val="51000"/>
                <a:satMod val="130000"/>
              </a:schemeClr>
            </a:gs>
            <a:gs pos="80000">
              <a:schemeClr val="accent4">
                <a:hueOff val="9800891"/>
                <a:satOff val="-40777"/>
                <a:lumOff val="9608"/>
                <a:alphaOff val="0"/>
                <a:shade val="93000"/>
                <a:satMod val="130000"/>
              </a:schemeClr>
            </a:gs>
            <a:gs pos="100000">
              <a:schemeClr val="accent4">
                <a:hueOff val="9800891"/>
                <a:satOff val="-40777"/>
                <a:lumOff val="960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700" kern="1200" dirty="0"/>
            <a:t>Reestruturação da CGCCF</a:t>
          </a:r>
        </a:p>
      </dsp:txBody>
      <dsp:txXfrm>
        <a:off x="79345" y="5202690"/>
        <a:ext cx="2717513" cy="14666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7F9D4A-FB7A-4CA2-B88B-1652EABE7ABD}" type="datetimeFigureOut">
              <a:rPr lang="pt-BR" smtClean="0"/>
              <a:t>04/11/2021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573088" y="1336675"/>
            <a:ext cx="6413500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101635-3FC2-44C6-A1B7-F8DA2F78B13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302593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pt-B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pt-B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pt-B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pt-B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pt-B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pt-B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pt-BR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1523880" y="1122480"/>
            <a:ext cx="9143640" cy="110667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pt-B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pt-B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pt-B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pt-B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pt-B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pt-B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pt-B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pt-B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pt-B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pt-BR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1523880" y="1122480"/>
            <a:ext cx="9143640" cy="110667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pt-B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pt-B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pt-B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anchor="b">
            <a:noAutofit/>
          </a:bodyPr>
          <a:lstStyle/>
          <a:p>
            <a:pPr algn="ctr">
              <a:lnSpc>
                <a:spcPct val="90000"/>
              </a:lnSpc>
            </a:pPr>
            <a:r>
              <a:rPr lang="pt-BR" sz="6000" b="0" strike="noStrike" spc="-1">
                <a:solidFill>
                  <a:srgbClr val="000000"/>
                </a:solidFill>
                <a:latin typeface="Calibri Light"/>
              </a:rPr>
              <a:t>Clique para editar o título Mestre</a:t>
            </a:r>
            <a:endParaRPr lang="pt-BR" sz="6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fld id="{E6C47E41-250C-4402-8FD9-292B5730F771}" type="datetime">
              <a:rPr lang="pt-BR" sz="1200" b="0" strike="noStrike" spc="-1">
                <a:solidFill>
                  <a:srgbClr val="8B8B8B"/>
                </a:solidFill>
                <a:latin typeface="Calibri"/>
              </a:rPr>
              <a:t>04/11/2021</a:t>
            </a:fld>
            <a:endParaRPr lang="pt-BR" sz="1200" b="0" strike="noStrike" spc="-1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pt-BR" sz="2400" b="0" strike="noStrike" spc="-1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6F4B354A-9638-4566-B6D6-FB188EE58D2F}" type="slidenum">
              <a:rPr lang="pt-BR" sz="1200" b="0" strike="noStrike" spc="-1">
                <a:solidFill>
                  <a:srgbClr val="8B8B8B"/>
                </a:solidFill>
                <a:latin typeface="Calibri"/>
              </a:rPr>
              <a:t>‹nº›</a:t>
            </a:fld>
            <a:endParaRPr lang="pt-BR" sz="1200" b="0" strike="noStrike" spc="-1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800" b="0" strike="noStrike" spc="-1">
                <a:solidFill>
                  <a:srgbClr val="000000"/>
                </a:solidFill>
                <a:latin typeface="Calibri"/>
              </a:rPr>
              <a:t>Clique para editar o formato do texto da estrutura de tópicos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2000" b="0" strike="noStrike" spc="-1">
                <a:solidFill>
                  <a:srgbClr val="000000"/>
                </a:solidFill>
                <a:latin typeface="Calibri"/>
              </a:rPr>
              <a:t>2.º nível da estrutura de tópicos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1800" b="0" strike="noStrike" spc="-1">
                <a:solidFill>
                  <a:srgbClr val="000000"/>
                </a:solidFill>
                <a:latin typeface="Calibri"/>
              </a:rPr>
              <a:t>3.º nível da estrutura de tópicos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1800" b="0" strike="noStrike" spc="-1">
                <a:solidFill>
                  <a:srgbClr val="000000"/>
                </a:solidFill>
                <a:latin typeface="Calibri"/>
              </a:rPr>
              <a:t>4.º nível da estrutura de tópicos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solidFill>
                  <a:srgbClr val="000000"/>
                </a:solidFill>
                <a:latin typeface="Calibri"/>
              </a:rPr>
              <a:t>5.º nível da estrutura de tópicos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solidFill>
                  <a:srgbClr val="000000"/>
                </a:solidFill>
                <a:latin typeface="Calibri"/>
              </a:rPr>
              <a:t>6.º nível da estrutura de tópicos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solidFill>
                  <a:srgbClr val="000000"/>
                </a:solidFill>
                <a:latin typeface="Calibri"/>
              </a:rPr>
              <a:t>7.º nível da estrutura de tópicos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90000"/>
              </a:lnSpc>
            </a:pPr>
            <a:r>
              <a:rPr lang="pt-BR" sz="4400" b="0" strike="noStrike" spc="-1">
                <a:solidFill>
                  <a:srgbClr val="000000"/>
                </a:solidFill>
                <a:latin typeface="Calibri Light"/>
              </a:rPr>
              <a:t>Clique para editar o título Mestre</a:t>
            </a:r>
            <a:endParaRPr lang="pt-BR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>
            <a:noAutofit/>
          </a:bodyPr>
          <a:lstStyle/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pt-BR" sz="2800" b="0" strike="noStrike" spc="-1">
                <a:solidFill>
                  <a:srgbClr val="000000"/>
                </a:solidFill>
                <a:latin typeface="Calibri"/>
              </a:rPr>
              <a:t>Clique para editar os estilos de texto Mestres</a:t>
            </a: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pt-BR" sz="2400" b="0" strike="noStrike" spc="-1">
                <a:solidFill>
                  <a:srgbClr val="000000"/>
                </a:solidFill>
                <a:latin typeface="Calibri"/>
              </a:rPr>
              <a:t>Segundo nível</a:t>
            </a:r>
          </a:p>
          <a:p>
            <a:pPr marL="1143000" lvl="2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pt-BR" sz="2000" b="0" strike="noStrike" spc="-1">
                <a:solidFill>
                  <a:srgbClr val="000000"/>
                </a:solidFill>
                <a:latin typeface="Calibri"/>
              </a:rPr>
              <a:t>Terceiro nível</a:t>
            </a:r>
          </a:p>
          <a:p>
            <a:pPr marL="1600200" lvl="3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pt-BR" sz="1800" b="0" strike="noStrike" spc="-1">
                <a:solidFill>
                  <a:srgbClr val="000000"/>
                </a:solidFill>
                <a:latin typeface="Calibri"/>
              </a:rPr>
              <a:t>Quarto nível</a:t>
            </a:r>
          </a:p>
          <a:p>
            <a:pPr marL="2057400" lvl="4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pt-BR" sz="1800" b="0" strike="noStrike" spc="-1">
                <a:solidFill>
                  <a:srgbClr val="000000"/>
                </a:solidFill>
                <a:latin typeface="Calibri"/>
              </a:rPr>
              <a:t>Quinto nível</a:t>
            </a:r>
          </a:p>
        </p:txBody>
      </p:sp>
      <p:sp>
        <p:nvSpPr>
          <p:cNvPr id="43" name="PlaceHolder 3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fld id="{C6591608-FBFF-43EC-899B-3F3A2CDA8C05}" type="datetime">
              <a:rPr lang="pt-BR" sz="1200" b="0" strike="noStrike" spc="-1">
                <a:solidFill>
                  <a:srgbClr val="8B8B8B"/>
                </a:solidFill>
                <a:latin typeface="Calibri"/>
              </a:rPr>
              <a:t>04/11/2021</a:t>
            </a:fld>
            <a:endParaRPr lang="pt-BR" sz="1200" b="0" strike="noStrike" spc="-1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pt-BR" sz="2400" b="0" strike="noStrike" spc="-1"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42802E8F-60A3-47F6-B295-A80536E56697}" type="slidenum">
              <a:rPr lang="pt-BR" sz="1200" b="0" strike="noStrike" spc="-1">
                <a:solidFill>
                  <a:srgbClr val="8B8B8B"/>
                </a:solidFill>
                <a:latin typeface="Calibri"/>
              </a:rPr>
              <a:t>‹nº›</a:t>
            </a:fld>
            <a:endParaRPr lang="pt-BR" sz="12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CustomShape 1"/>
          <p:cNvSpPr/>
          <p:nvPr/>
        </p:nvSpPr>
        <p:spPr>
          <a:xfrm>
            <a:off x="0" y="0"/>
            <a:ext cx="12191760" cy="685764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165" name="Imagem 4"/>
          <p:cNvPicPr/>
          <p:nvPr/>
        </p:nvPicPr>
        <p:blipFill>
          <a:blip r:embed="rId2"/>
          <a:stretch/>
        </p:blipFill>
        <p:spPr>
          <a:xfrm>
            <a:off x="0" y="0"/>
            <a:ext cx="12191760" cy="6857640"/>
          </a:xfrm>
          <a:prstGeom prst="rect">
            <a:avLst/>
          </a:prstGeom>
          <a:ln>
            <a:noFill/>
          </a:ln>
        </p:spPr>
      </p:pic>
      <p:sp>
        <p:nvSpPr>
          <p:cNvPr id="166" name="TextShape 2"/>
          <p:cNvSpPr txBox="1"/>
          <p:nvPr/>
        </p:nvSpPr>
        <p:spPr>
          <a:xfrm>
            <a:off x="281659" y="3967228"/>
            <a:ext cx="10142280" cy="2418840"/>
          </a:xfrm>
          <a:prstGeom prst="rect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965200">
              <a:schemeClr val="bg1">
                <a:alpha val="73000"/>
              </a:schemeClr>
            </a:glow>
            <a:softEdge rad="838200"/>
          </a:effectLst>
        </p:spPr>
        <p:txBody>
          <a:bodyPr lIns="91440" tIns="45720" rIns="91440" bIns="45720" anchor="b">
            <a:noAutofit/>
          </a:bodyPr>
          <a:lstStyle/>
          <a:p>
            <a:pPr>
              <a:lnSpc>
                <a:spcPct val="90000"/>
              </a:lnSpc>
            </a:pPr>
            <a:r>
              <a:rPr lang="pt-BR" sz="4400" b="1" strike="noStrike" spc="-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Coordenação-Geral de Conformidade e Combate a Fraudes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ubtítulo 2">
            <a:extLst>
              <a:ext uri="{FF2B5EF4-FFF2-40B4-BE49-F238E27FC236}">
                <a16:creationId xmlns:a16="http://schemas.microsoft.com/office/drawing/2014/main" id="{31E78A64-171D-4B9F-8914-C742F858A820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9046347" y="6633614"/>
            <a:ext cx="3018408" cy="214247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pt-BR" sz="900" dirty="0">
                <a:solidFill>
                  <a:schemeClr val="accent1">
                    <a:lumMod val="50000"/>
                  </a:schemeClr>
                </a:solidFill>
              </a:rPr>
              <a:t>FONTE: MOB DIGITAL  – atualizado até 18/08/2021</a:t>
            </a:r>
          </a:p>
        </p:txBody>
      </p:sp>
      <p:sp>
        <p:nvSpPr>
          <p:cNvPr id="19" name="Título 1">
            <a:extLst>
              <a:ext uri="{FF2B5EF4-FFF2-40B4-BE49-F238E27FC236}">
                <a16:creationId xmlns:a16="http://schemas.microsoft.com/office/drawing/2014/main" id="{B9128BF2-D247-4808-BD82-C88ED1B424BE}"/>
              </a:ext>
            </a:extLst>
          </p:cNvPr>
          <p:cNvSpPr txBox="1">
            <a:spLocks/>
          </p:cNvSpPr>
          <p:nvPr/>
        </p:nvSpPr>
        <p:spPr>
          <a:xfrm>
            <a:off x="349382" y="3059197"/>
            <a:ext cx="3455999" cy="33874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>
                <a:solidFill>
                  <a:srgbClr val="FFFFFF"/>
                </a:solidFill>
              </a:rPr>
              <a:t>COMBATE A FRAUDES </a:t>
            </a:r>
            <a:br>
              <a:rPr lang="en-US" sz="2000" b="1">
                <a:solidFill>
                  <a:srgbClr val="FFFFFF"/>
                </a:solidFill>
              </a:rPr>
            </a:br>
            <a:br>
              <a:rPr lang="en-US" sz="2000" b="1">
                <a:solidFill>
                  <a:srgbClr val="FFFFFF"/>
                </a:solidFill>
              </a:rPr>
            </a:br>
            <a:br>
              <a:rPr lang="en-US" sz="2000" b="1">
                <a:solidFill>
                  <a:srgbClr val="FFFFFF"/>
                </a:solidFill>
              </a:rPr>
            </a:br>
            <a:br>
              <a:rPr lang="en-US" sz="2000" b="1">
                <a:solidFill>
                  <a:srgbClr val="FFFFFF"/>
                </a:solidFill>
              </a:rPr>
            </a:br>
            <a:br>
              <a:rPr lang="en-US" sz="2000" b="1">
                <a:solidFill>
                  <a:srgbClr val="FFFFFF"/>
                </a:solidFill>
              </a:rPr>
            </a:br>
            <a:br>
              <a:rPr lang="en-US" sz="2000" b="1">
                <a:solidFill>
                  <a:srgbClr val="FFFFFF"/>
                </a:solidFill>
              </a:rPr>
            </a:br>
            <a:r>
              <a:rPr lang="en-US" sz="2000" b="1">
                <a:solidFill>
                  <a:srgbClr val="FFFFFF"/>
                </a:solidFill>
              </a:rPr>
              <a:t>MOB Digital – Detalhamento da apuração de irregularidades em 2021</a:t>
            </a:r>
            <a:endParaRPr lang="en-US" sz="2000" b="1" dirty="0">
              <a:solidFill>
                <a:srgbClr val="FFFFFF"/>
              </a:solidFill>
            </a:endParaRPr>
          </a:p>
        </p:txBody>
      </p:sp>
      <p:graphicFrame>
        <p:nvGraphicFramePr>
          <p:cNvPr id="21" name="Gráfico 20">
            <a:extLst>
              <a:ext uri="{FF2B5EF4-FFF2-40B4-BE49-F238E27FC236}">
                <a16:creationId xmlns:a16="http://schemas.microsoft.com/office/drawing/2014/main" id="{D410C749-D96D-40EC-A467-68F7238742C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93891388"/>
              </p:ext>
            </p:extLst>
          </p:nvPr>
        </p:nvGraphicFramePr>
        <p:xfrm>
          <a:off x="4119229" y="219076"/>
          <a:ext cx="7945526" cy="62276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98223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1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DC2596B-FCA3-4D89-84A1-56829FAC9E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9383" y="3059197"/>
            <a:ext cx="3201366" cy="3387497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2000" b="1" dirty="0">
                <a:solidFill>
                  <a:srgbClr val="FFFFFF"/>
                </a:solidFill>
              </a:rPr>
              <a:t>COMBATE A FRAUDES</a:t>
            </a:r>
            <a:br>
              <a:rPr lang="en-US" sz="2000" b="1" dirty="0">
                <a:solidFill>
                  <a:srgbClr val="FFFFFF"/>
                </a:solidFill>
              </a:rPr>
            </a:br>
            <a:br>
              <a:rPr lang="en-US" sz="2000" b="1" dirty="0">
                <a:solidFill>
                  <a:srgbClr val="FFFFFF"/>
                </a:solidFill>
              </a:rPr>
            </a:br>
            <a:r>
              <a:rPr lang="en-US" sz="2000" b="1" dirty="0">
                <a:solidFill>
                  <a:srgbClr val="FFFFFF"/>
                </a:solidFill>
              </a:rPr>
              <a:t> </a:t>
            </a:r>
            <a:br>
              <a:rPr lang="en-US" sz="2000" b="1" dirty="0">
                <a:solidFill>
                  <a:srgbClr val="FFFFFF"/>
                </a:solidFill>
              </a:rPr>
            </a:br>
            <a:br>
              <a:rPr lang="en-US" sz="2000" b="1" dirty="0">
                <a:solidFill>
                  <a:srgbClr val="FFFFFF"/>
                </a:solidFill>
              </a:rPr>
            </a:br>
            <a:br>
              <a:rPr lang="en-US" sz="2000" b="1" dirty="0">
                <a:solidFill>
                  <a:srgbClr val="FFFFFF"/>
                </a:solidFill>
              </a:rPr>
            </a:br>
            <a:r>
              <a:rPr lang="en-US" sz="2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MOB Digital – </a:t>
            </a:r>
            <a:r>
              <a:rPr lang="en-US" sz="20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Detalhamento</a:t>
            </a:r>
            <a:r>
              <a:rPr lang="en-US" sz="2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da </a:t>
            </a:r>
            <a:r>
              <a:rPr lang="en-US" sz="20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Apuração</a:t>
            </a:r>
            <a:r>
              <a:rPr lang="en-US" sz="2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de </a:t>
            </a:r>
            <a:r>
              <a:rPr lang="en-US" sz="2000" b="1" dirty="0" err="1">
                <a:solidFill>
                  <a:srgbClr val="FFFFFF"/>
                </a:solidFill>
              </a:rPr>
              <a:t>Irregularidades</a:t>
            </a:r>
            <a:r>
              <a:rPr lang="en-US" sz="2000" b="1" dirty="0">
                <a:solidFill>
                  <a:srgbClr val="FFFFFF"/>
                </a:solidFill>
              </a:rPr>
              <a:t> em 2021</a:t>
            </a:r>
            <a:endParaRPr lang="en-US" sz="2000" b="1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1" name="Subtítulo 2">
            <a:extLst>
              <a:ext uri="{FF2B5EF4-FFF2-40B4-BE49-F238E27FC236}">
                <a16:creationId xmlns:a16="http://schemas.microsoft.com/office/drawing/2014/main" id="{31E78A64-171D-4B9F-8914-C742F858A820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9046347" y="6633614"/>
            <a:ext cx="3018408" cy="214247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pt-BR" sz="900" dirty="0">
                <a:solidFill>
                  <a:schemeClr val="accent1">
                    <a:lumMod val="50000"/>
                  </a:schemeClr>
                </a:solidFill>
              </a:rPr>
              <a:t>FONTE: MOB DIGITAL  – atualizado até 18/08/2021</a:t>
            </a:r>
          </a:p>
        </p:txBody>
      </p:sp>
      <p:graphicFrame>
        <p:nvGraphicFramePr>
          <p:cNvPr id="17" name="Gráfico 16">
            <a:extLst>
              <a:ext uri="{FF2B5EF4-FFF2-40B4-BE49-F238E27FC236}">
                <a16:creationId xmlns:a16="http://schemas.microsoft.com/office/drawing/2014/main" id="{17348EC7-B8A0-4F97-A228-EA236586B8F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26098392"/>
              </p:ext>
            </p:extLst>
          </p:nvPr>
        </p:nvGraphicFramePr>
        <p:xfrm>
          <a:off x="4119229" y="511388"/>
          <a:ext cx="7945526" cy="57473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59134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DC2596B-FCA3-4D89-84A1-56829FAC9E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9383" y="3059197"/>
            <a:ext cx="3201366" cy="3387497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2000" b="1" dirty="0">
                <a:solidFill>
                  <a:srgbClr val="FFFFFF"/>
                </a:solidFill>
              </a:rPr>
              <a:t>COMBATE A FRAUDES</a:t>
            </a:r>
            <a:br>
              <a:rPr lang="en-US" sz="2000" b="1" dirty="0">
                <a:solidFill>
                  <a:srgbClr val="FFFFFF"/>
                </a:solidFill>
              </a:rPr>
            </a:br>
            <a:br>
              <a:rPr lang="en-US" sz="2000" b="1" dirty="0">
                <a:solidFill>
                  <a:srgbClr val="FFFFFF"/>
                </a:solidFill>
              </a:rPr>
            </a:br>
            <a:r>
              <a:rPr lang="en-US" sz="2000" b="1" dirty="0">
                <a:solidFill>
                  <a:srgbClr val="FFFFFF"/>
                </a:solidFill>
              </a:rPr>
              <a:t> </a:t>
            </a:r>
            <a:br>
              <a:rPr lang="en-US" sz="2000" b="1" dirty="0">
                <a:solidFill>
                  <a:srgbClr val="FFFFFF"/>
                </a:solidFill>
              </a:rPr>
            </a:br>
            <a:br>
              <a:rPr lang="en-US" sz="2000" b="1" dirty="0">
                <a:solidFill>
                  <a:srgbClr val="FFFFFF"/>
                </a:solidFill>
              </a:rPr>
            </a:br>
            <a:br>
              <a:rPr lang="en-US" sz="2000" b="1" dirty="0">
                <a:solidFill>
                  <a:srgbClr val="FFFFFF"/>
                </a:solidFill>
              </a:rPr>
            </a:br>
            <a:r>
              <a:rPr lang="en-US" sz="2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MOB Digital – </a:t>
            </a:r>
            <a:r>
              <a:rPr lang="en-US" sz="20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Detalhamento</a:t>
            </a:r>
            <a:r>
              <a:rPr lang="en-US" sz="2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da </a:t>
            </a:r>
            <a:r>
              <a:rPr lang="en-US" sz="20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Apuração</a:t>
            </a:r>
            <a:r>
              <a:rPr lang="en-US" sz="2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de </a:t>
            </a:r>
            <a:r>
              <a:rPr lang="en-US" sz="2000" b="1" dirty="0" err="1">
                <a:solidFill>
                  <a:srgbClr val="FFFFFF"/>
                </a:solidFill>
              </a:rPr>
              <a:t>Irregularidades</a:t>
            </a:r>
            <a:r>
              <a:rPr lang="en-US" sz="2000" b="1" dirty="0">
                <a:solidFill>
                  <a:srgbClr val="FFFFFF"/>
                </a:solidFill>
              </a:rPr>
              <a:t> em 2021</a:t>
            </a:r>
            <a:endParaRPr lang="en-US" sz="2000" b="1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1" name="Subtítulo 2">
            <a:extLst>
              <a:ext uri="{FF2B5EF4-FFF2-40B4-BE49-F238E27FC236}">
                <a16:creationId xmlns:a16="http://schemas.microsoft.com/office/drawing/2014/main" id="{31E78A64-171D-4B9F-8914-C742F858A820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9046347" y="6633614"/>
            <a:ext cx="3018408" cy="214247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pt-BR" sz="900" dirty="0">
                <a:solidFill>
                  <a:schemeClr val="accent1">
                    <a:lumMod val="50000"/>
                  </a:schemeClr>
                </a:solidFill>
              </a:rPr>
              <a:t>FONTE: MOB DIGITAL  – atualizado até 18/08/2021</a:t>
            </a:r>
          </a:p>
        </p:txBody>
      </p:sp>
      <p:graphicFrame>
        <p:nvGraphicFramePr>
          <p:cNvPr id="15" name="Gráfico 14">
            <a:extLst>
              <a:ext uri="{FF2B5EF4-FFF2-40B4-BE49-F238E27FC236}">
                <a16:creationId xmlns:a16="http://schemas.microsoft.com/office/drawing/2014/main" id="{48DC3D6A-06F3-4C9B-8D9C-821E3E1E8F2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77142114"/>
              </p:ext>
            </p:extLst>
          </p:nvPr>
        </p:nvGraphicFramePr>
        <p:xfrm>
          <a:off x="4140622" y="244217"/>
          <a:ext cx="7945526" cy="61451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70779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DC2596B-FCA3-4D89-84A1-56829FAC9E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9383" y="3059197"/>
            <a:ext cx="3201366" cy="3387497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2000" b="1" dirty="0">
                <a:solidFill>
                  <a:srgbClr val="FFFFFF"/>
                </a:solidFill>
              </a:rPr>
              <a:t>COMBATE A FRAUDES </a:t>
            </a:r>
            <a:br>
              <a:rPr lang="en-US" sz="2000" b="1" dirty="0">
                <a:solidFill>
                  <a:srgbClr val="FFFFFF"/>
                </a:solidFill>
              </a:rPr>
            </a:br>
            <a:br>
              <a:rPr lang="en-US" sz="2000" b="1" dirty="0">
                <a:solidFill>
                  <a:srgbClr val="FFFFFF"/>
                </a:solidFill>
              </a:rPr>
            </a:br>
            <a:br>
              <a:rPr lang="en-US" sz="2000" b="1" dirty="0">
                <a:solidFill>
                  <a:srgbClr val="FFFFFF"/>
                </a:solidFill>
              </a:rPr>
            </a:br>
            <a:r>
              <a:rPr lang="en-US" sz="2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MOB Digital – </a:t>
            </a:r>
            <a:r>
              <a:rPr lang="pt-BR" sz="2000" b="1" dirty="0">
                <a:solidFill>
                  <a:srgbClr val="FFFFFF"/>
                </a:solidFill>
              </a:rPr>
              <a:t>Efetividade da apuração conforme a origem da demanda </a:t>
            </a:r>
            <a:r>
              <a:rPr lang="en-US" sz="2000" b="1" dirty="0">
                <a:solidFill>
                  <a:srgbClr val="FFFFFF"/>
                </a:solidFill>
              </a:rPr>
              <a:t>em 2021</a:t>
            </a:r>
            <a:endParaRPr lang="en-US" sz="2000" b="1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1" name="Subtítulo 2">
            <a:extLst>
              <a:ext uri="{FF2B5EF4-FFF2-40B4-BE49-F238E27FC236}">
                <a16:creationId xmlns:a16="http://schemas.microsoft.com/office/drawing/2014/main" id="{31E78A64-171D-4B9F-8914-C742F858A820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9046347" y="6633614"/>
            <a:ext cx="3018408" cy="214247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pt-BR" sz="900" dirty="0">
                <a:solidFill>
                  <a:schemeClr val="accent1">
                    <a:lumMod val="50000"/>
                  </a:schemeClr>
                </a:solidFill>
              </a:rPr>
              <a:t>FONTE: MOB DIGITAL  – atualizado até 18/08/2021</a:t>
            </a:r>
          </a:p>
        </p:txBody>
      </p:sp>
      <p:graphicFrame>
        <p:nvGraphicFramePr>
          <p:cNvPr id="13" name="Gráfico 12">
            <a:extLst>
              <a:ext uri="{FF2B5EF4-FFF2-40B4-BE49-F238E27FC236}">
                <a16:creationId xmlns:a16="http://schemas.microsoft.com/office/drawing/2014/main" id="{7120D5FA-FB26-421E-B381-775838B0E35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05686636"/>
              </p:ext>
            </p:extLst>
          </p:nvPr>
        </p:nvGraphicFramePr>
        <p:xfrm>
          <a:off x="4119229" y="104160"/>
          <a:ext cx="7945526" cy="63425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61955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DC2596B-FCA3-4D89-84A1-56829FAC9E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244" y="3059197"/>
            <a:ext cx="3773729" cy="3387497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2000" b="1" dirty="0">
                <a:solidFill>
                  <a:srgbClr val="FFFFFF"/>
                </a:solidFill>
              </a:rPr>
              <a:t>COMBATE A FRAUDES </a:t>
            </a:r>
            <a:br>
              <a:rPr lang="en-US" sz="2000" b="1" dirty="0">
                <a:solidFill>
                  <a:srgbClr val="FFFFFF"/>
                </a:solidFill>
              </a:rPr>
            </a:br>
            <a:br>
              <a:rPr lang="en-US" sz="2000" b="1" dirty="0">
                <a:solidFill>
                  <a:srgbClr val="FFFFFF"/>
                </a:solidFill>
              </a:rPr>
            </a:br>
            <a:br>
              <a:rPr lang="en-US" sz="2000" b="1" dirty="0">
                <a:solidFill>
                  <a:srgbClr val="FFFFFF"/>
                </a:solidFill>
              </a:rPr>
            </a:br>
            <a:br>
              <a:rPr lang="en-US" sz="2000" b="1" dirty="0">
                <a:solidFill>
                  <a:srgbClr val="FFFFFF"/>
                </a:solidFill>
              </a:rPr>
            </a:br>
            <a:br>
              <a:rPr lang="en-US" sz="2000" b="1" dirty="0">
                <a:solidFill>
                  <a:srgbClr val="FFFFFF"/>
                </a:solidFill>
              </a:rPr>
            </a:br>
            <a:r>
              <a:rPr lang="en-US" sz="2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MOB Digital –</a:t>
            </a:r>
            <a:r>
              <a:rPr lang="en-US" sz="20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Estimativa</a:t>
            </a:r>
            <a:r>
              <a:rPr lang="en-US" sz="2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de </a:t>
            </a:r>
            <a:r>
              <a:rPr lang="en-US" sz="20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redução</a:t>
            </a:r>
            <a:r>
              <a:rPr lang="en-US" sz="2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de </a:t>
            </a:r>
            <a:r>
              <a:rPr lang="en-US" sz="20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despesas</a:t>
            </a:r>
            <a:r>
              <a:rPr lang="en-US" sz="2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em </a:t>
            </a:r>
            <a:r>
              <a:rPr lang="en-US" sz="20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decorrência</a:t>
            </a:r>
            <a:r>
              <a:rPr lang="en-US" sz="2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da </a:t>
            </a:r>
            <a:r>
              <a:rPr lang="en-US" sz="20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apuração</a:t>
            </a:r>
            <a:r>
              <a:rPr lang="en-US" sz="2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de </a:t>
            </a:r>
            <a:r>
              <a:rPr lang="en-US" sz="20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irregularidades</a:t>
            </a:r>
            <a:endParaRPr lang="en-US" sz="2000" b="1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7" name="Gráfico 16">
            <a:extLst>
              <a:ext uri="{FF2B5EF4-FFF2-40B4-BE49-F238E27FC236}">
                <a16:creationId xmlns:a16="http://schemas.microsoft.com/office/drawing/2014/main" id="{7D2D49B8-22AE-4083-B58D-6242F2FF49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65002941"/>
              </p:ext>
            </p:extLst>
          </p:nvPr>
        </p:nvGraphicFramePr>
        <p:xfrm>
          <a:off x="4133272" y="280548"/>
          <a:ext cx="7949956" cy="63323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34316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DC2596B-FCA3-4D89-84A1-56829FAC9E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9382" y="3059197"/>
            <a:ext cx="3455999" cy="3387497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2000" b="1" dirty="0">
                <a:solidFill>
                  <a:srgbClr val="FFFFFF"/>
                </a:solidFill>
              </a:rPr>
              <a:t>REDUÇÃO DE DESPESAS</a:t>
            </a:r>
            <a:br>
              <a:rPr lang="en-US" sz="2000" b="1" dirty="0">
                <a:solidFill>
                  <a:srgbClr val="FFFFFF"/>
                </a:solidFill>
              </a:rPr>
            </a:br>
            <a:br>
              <a:rPr lang="en-US" sz="2000" b="1" dirty="0">
                <a:solidFill>
                  <a:srgbClr val="FFFFFF"/>
                </a:solidFill>
              </a:rPr>
            </a:br>
            <a:br>
              <a:rPr lang="en-US" sz="2000" b="1" dirty="0">
                <a:solidFill>
                  <a:srgbClr val="FFFFFF"/>
                </a:solidFill>
              </a:rPr>
            </a:br>
            <a:br>
              <a:rPr lang="en-US" sz="2000" b="1" dirty="0">
                <a:solidFill>
                  <a:srgbClr val="FFFFFF"/>
                </a:solidFill>
              </a:rPr>
            </a:br>
            <a:br>
              <a:rPr lang="en-US" sz="2000" b="1" dirty="0">
                <a:solidFill>
                  <a:srgbClr val="FFFFFF"/>
                </a:solidFill>
              </a:rPr>
            </a:br>
            <a:r>
              <a:rPr lang="en-US" sz="2000" b="1" dirty="0" err="1">
                <a:solidFill>
                  <a:srgbClr val="FFFFFF"/>
                </a:solidFill>
              </a:rPr>
              <a:t>Previsão</a:t>
            </a:r>
            <a:r>
              <a:rPr lang="en-US" sz="2000" b="1" dirty="0">
                <a:solidFill>
                  <a:srgbClr val="FFFFFF"/>
                </a:solidFill>
              </a:rPr>
              <a:t> </a:t>
            </a:r>
            <a:r>
              <a:rPr lang="en-US" sz="2000" b="1" dirty="0" err="1">
                <a:solidFill>
                  <a:srgbClr val="FFFFFF"/>
                </a:solidFill>
              </a:rPr>
              <a:t>agregada</a:t>
            </a:r>
            <a:r>
              <a:rPr lang="en-US" sz="2000" b="1" dirty="0">
                <a:solidFill>
                  <a:srgbClr val="FFFFFF"/>
                </a:solidFill>
              </a:rPr>
              <a:t> </a:t>
            </a:r>
            <a:r>
              <a:rPr lang="en-US" sz="2000" b="1" dirty="0" err="1">
                <a:solidFill>
                  <a:srgbClr val="FFFFFF"/>
                </a:solidFill>
              </a:rPr>
              <a:t>decorrentes</a:t>
            </a:r>
            <a:r>
              <a:rPr lang="en-US" sz="2000" b="1" dirty="0">
                <a:solidFill>
                  <a:srgbClr val="FFFFFF"/>
                </a:solidFill>
              </a:rPr>
              <a:t> das </a:t>
            </a:r>
            <a:r>
              <a:rPr lang="en-US" sz="2000" b="1" dirty="0" err="1">
                <a:solidFill>
                  <a:srgbClr val="FFFFFF"/>
                </a:solidFill>
              </a:rPr>
              <a:t>ações</a:t>
            </a:r>
            <a:r>
              <a:rPr lang="en-US" sz="2000" b="1" dirty="0">
                <a:solidFill>
                  <a:srgbClr val="FFFFFF"/>
                </a:solidFill>
              </a:rPr>
              <a:t> da </a:t>
            </a:r>
            <a:r>
              <a:rPr lang="en-US" sz="2000" b="1" dirty="0" err="1">
                <a:solidFill>
                  <a:srgbClr val="FFFFFF"/>
                </a:solidFill>
              </a:rPr>
              <a:t>Coordenação</a:t>
            </a:r>
            <a:r>
              <a:rPr lang="en-US" sz="2000" b="1" dirty="0">
                <a:solidFill>
                  <a:srgbClr val="FFFFFF"/>
                </a:solidFill>
              </a:rPr>
              <a:t>-Geral de </a:t>
            </a:r>
            <a:r>
              <a:rPr lang="en-US" sz="2000" b="1" dirty="0" err="1">
                <a:solidFill>
                  <a:srgbClr val="FFFFFF"/>
                </a:solidFill>
              </a:rPr>
              <a:t>Conformidade</a:t>
            </a:r>
            <a:r>
              <a:rPr lang="en-US" sz="2000" b="1" dirty="0">
                <a:solidFill>
                  <a:srgbClr val="FFFFFF"/>
                </a:solidFill>
              </a:rPr>
              <a:t> e </a:t>
            </a:r>
            <a:r>
              <a:rPr lang="en-US" sz="2000" b="1" dirty="0" err="1">
                <a:solidFill>
                  <a:srgbClr val="FFFFFF"/>
                </a:solidFill>
              </a:rPr>
              <a:t>Combate</a:t>
            </a:r>
            <a:r>
              <a:rPr lang="en-US" sz="2000" b="1" dirty="0">
                <a:solidFill>
                  <a:srgbClr val="FFFFFF"/>
                </a:solidFill>
              </a:rPr>
              <a:t> a </a:t>
            </a:r>
            <a:r>
              <a:rPr lang="en-US" sz="2000" b="1" dirty="0" err="1">
                <a:solidFill>
                  <a:srgbClr val="FFFFFF"/>
                </a:solidFill>
              </a:rPr>
              <a:t>Fraudes</a:t>
            </a:r>
            <a:endParaRPr lang="en-US" sz="2000" b="1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1" name="Gráfico 10">
            <a:extLst>
              <a:ext uri="{FF2B5EF4-FFF2-40B4-BE49-F238E27FC236}">
                <a16:creationId xmlns:a16="http://schemas.microsoft.com/office/drawing/2014/main" id="{C61C0664-884B-420F-9F1E-C93CE652E58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98145895"/>
              </p:ext>
            </p:extLst>
          </p:nvPr>
        </p:nvGraphicFramePr>
        <p:xfrm>
          <a:off x="4190712" y="145471"/>
          <a:ext cx="7899688" cy="59782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Subtítulo 2">
            <a:extLst>
              <a:ext uri="{FF2B5EF4-FFF2-40B4-BE49-F238E27FC236}">
                <a16:creationId xmlns:a16="http://schemas.microsoft.com/office/drawing/2014/main" id="{3A536CAD-14AF-4088-AFDF-27C57961EB0A}"/>
              </a:ext>
            </a:extLst>
          </p:cNvPr>
          <p:cNvSpPr txBox="1">
            <a:spLocks/>
          </p:cNvSpPr>
          <p:nvPr/>
        </p:nvSpPr>
        <p:spPr>
          <a:xfrm>
            <a:off x="4886420" y="5759960"/>
            <a:ext cx="7455410" cy="537461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600"/>
              </a:spcAft>
              <a:buNone/>
            </a:pPr>
            <a:r>
              <a:rPr lang="pt-BR" sz="1100" dirty="0">
                <a:solidFill>
                  <a:schemeClr val="accent1">
                    <a:lumMod val="50000"/>
                  </a:schemeClr>
                </a:solidFill>
              </a:rPr>
              <a:t>*Além da projeção de redução de despesas, em 2021, já foram encaminhados à cobrança administrativa R$ 4.921.887.166,33 recebidos indevidamente.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pt-BR" sz="1100" dirty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22937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DC2596B-FCA3-4D89-84A1-56829FAC9E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9382" y="3059197"/>
            <a:ext cx="3423627" cy="3387497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2000" b="1" dirty="0">
                <a:solidFill>
                  <a:srgbClr val="FFFFFF"/>
                </a:solidFill>
              </a:rPr>
              <a:t>CONFORMIDADE E COMBATE A FRAUDES</a:t>
            </a:r>
            <a:br>
              <a:rPr lang="en-US" sz="2000" b="1" dirty="0">
                <a:solidFill>
                  <a:srgbClr val="FFFFFF"/>
                </a:solidFill>
              </a:rPr>
            </a:br>
            <a:br>
              <a:rPr lang="en-US" sz="2000" b="1" dirty="0">
                <a:solidFill>
                  <a:srgbClr val="FFFFFF"/>
                </a:solidFill>
              </a:rPr>
            </a:br>
            <a:br>
              <a:rPr lang="en-US" sz="2000" b="1" dirty="0">
                <a:solidFill>
                  <a:srgbClr val="FFFFFF"/>
                </a:solidFill>
              </a:rPr>
            </a:br>
            <a:br>
              <a:rPr lang="en-US" sz="2000" b="1" dirty="0">
                <a:solidFill>
                  <a:srgbClr val="FFFFFF"/>
                </a:solidFill>
              </a:rPr>
            </a:br>
            <a:br>
              <a:rPr lang="en-US" sz="2000" b="1" dirty="0">
                <a:solidFill>
                  <a:srgbClr val="FFFFFF"/>
                </a:solidFill>
              </a:rPr>
            </a:br>
            <a:br>
              <a:rPr lang="en-US" sz="2000" b="1" dirty="0">
                <a:solidFill>
                  <a:srgbClr val="FFFFFF"/>
                </a:solidFill>
              </a:rPr>
            </a:br>
            <a:r>
              <a:rPr lang="en-US" sz="2000" b="1" dirty="0" err="1">
                <a:solidFill>
                  <a:srgbClr val="FFFFFF"/>
                </a:solidFill>
              </a:rPr>
              <a:t>Novas</a:t>
            </a:r>
            <a:r>
              <a:rPr lang="en-US" sz="2000" b="1" dirty="0">
                <a:solidFill>
                  <a:srgbClr val="FFFFFF"/>
                </a:solidFill>
              </a:rPr>
              <a:t> </a:t>
            </a:r>
            <a:r>
              <a:rPr lang="en-US" sz="2000" b="1" dirty="0" err="1">
                <a:solidFill>
                  <a:srgbClr val="FFFFFF"/>
                </a:solidFill>
              </a:rPr>
              <a:t>ações</a:t>
            </a:r>
            <a:br>
              <a:rPr lang="en-US" sz="2000" b="1" dirty="0">
                <a:solidFill>
                  <a:srgbClr val="FFFFFF"/>
                </a:solidFill>
              </a:rPr>
            </a:br>
            <a:br>
              <a:rPr lang="en-US" sz="2000" b="1" dirty="0">
                <a:solidFill>
                  <a:srgbClr val="FFFFFF"/>
                </a:solidFill>
              </a:rPr>
            </a:br>
            <a:endParaRPr lang="en-US" sz="2000" b="1" kern="1200" dirty="0">
              <a:solidFill>
                <a:srgbClr val="FFFFFF"/>
              </a:solidFill>
            </a:endParaRPr>
          </a:p>
        </p:txBody>
      </p:sp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id="{F318460C-D09F-422E-8C92-72A426EE735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07184020"/>
              </p:ext>
            </p:extLst>
          </p:nvPr>
        </p:nvGraphicFramePr>
        <p:xfrm>
          <a:off x="4118657" y="95751"/>
          <a:ext cx="7989455" cy="67521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46303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C790BE2-4E4F-4AAF-81A2-4A6F4885EB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DejaVu Sans"/>
              <a:cs typeface="DejaVu San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28B54C3-B57B-472A-B96E-1FCB67093D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0"/>
            <a:ext cx="12191999" cy="6858000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rgbClr val="00000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DejaVu Sans"/>
              <a:cs typeface="DejaVu San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DB3C429-F8DA-49B9-AF84-21996FCF78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-4"/>
            <a:ext cx="12192000" cy="6402581"/>
          </a:xfrm>
          <a:prstGeom prst="rect">
            <a:avLst/>
          </a:prstGeom>
          <a:gradFill>
            <a:gsLst>
              <a:gs pos="1000">
                <a:schemeClr val="accent1">
                  <a:lumMod val="75000"/>
                  <a:alpha val="59000"/>
                </a:schemeClr>
              </a:gs>
              <a:gs pos="100000">
                <a:srgbClr val="000000"/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DejaVu Sans"/>
              <a:cs typeface="DejaVu San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12088DD-B1AD-40E0-8B86-1D87A2CCD9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2663054" y="-2653923"/>
            <a:ext cx="6858001" cy="12165846"/>
          </a:xfrm>
          <a:prstGeom prst="rect">
            <a:avLst/>
          </a:prstGeom>
          <a:gradFill>
            <a:gsLst>
              <a:gs pos="13000">
                <a:schemeClr val="accent1">
                  <a:lumMod val="50000"/>
                  <a:alpha val="0"/>
                </a:schemeClr>
              </a:gs>
              <a:gs pos="99000">
                <a:srgbClr val="000000">
                  <a:alpha val="28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DejaVu Sans"/>
              <a:cs typeface="DejaVu San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4C9F2B0-1044-46EB-8AEB-C3BFFDE6C2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094763" y="0"/>
            <a:ext cx="6096001" cy="6858000"/>
          </a:xfrm>
          <a:prstGeom prst="rect">
            <a:avLst/>
          </a:prstGeom>
          <a:gradFill>
            <a:gsLst>
              <a:gs pos="13000">
                <a:schemeClr val="accent1">
                  <a:lumMod val="50000"/>
                  <a:alpha val="0"/>
                </a:schemeClr>
              </a:gs>
              <a:gs pos="99000">
                <a:schemeClr val="accent1">
                  <a:lumMod val="75000"/>
                  <a:alpha val="50000"/>
                </a:scheme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DejaVu Sans"/>
              <a:cs typeface="DejaVu Sans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C395952-4E26-45A2-8756-2ADFD6E53C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4" y="-3"/>
            <a:ext cx="12182871" cy="6871922"/>
          </a:xfrm>
          <a:prstGeom prst="rect">
            <a:avLst/>
          </a:prstGeom>
          <a:gradFill>
            <a:gsLst>
              <a:gs pos="13000">
                <a:srgbClr val="000000">
                  <a:alpha val="35000"/>
                </a:srgbClr>
              </a:gs>
              <a:gs pos="99000">
                <a:schemeClr val="accent1">
                  <a:lumMod val="75000"/>
                  <a:alpha val="0"/>
                </a:schemeClr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DejaVu Sans"/>
              <a:cs typeface="DejaVu Sans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4734BADF-9461-4621-B112-2D7BABEA7D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7713" y="4049"/>
            <a:ext cx="10216576" cy="4729040"/>
          </a:xfrm>
          <a:custGeom>
            <a:avLst/>
            <a:gdLst>
              <a:gd name="connsiteX0" fmla="*/ 0 w 10216576"/>
              <a:gd name="connsiteY0" fmla="*/ 0 h 4729040"/>
              <a:gd name="connsiteX1" fmla="*/ 10216576 w 10216576"/>
              <a:gd name="connsiteY1" fmla="*/ 0 h 4729040"/>
              <a:gd name="connsiteX2" fmla="*/ 10210268 w 10216576"/>
              <a:gd name="connsiteY2" fmla="*/ 124944 h 4729040"/>
              <a:gd name="connsiteX3" fmla="*/ 5108288 w 10216576"/>
              <a:gd name="connsiteY3" fmla="*/ 4729040 h 4729040"/>
              <a:gd name="connsiteX4" fmla="*/ 6309 w 10216576"/>
              <a:gd name="connsiteY4" fmla="*/ 124944 h 472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16576" h="4729040">
                <a:moveTo>
                  <a:pt x="0" y="0"/>
                </a:moveTo>
                <a:lnTo>
                  <a:pt x="10216576" y="0"/>
                </a:lnTo>
                <a:lnTo>
                  <a:pt x="10210268" y="124944"/>
                </a:lnTo>
                <a:cubicBezTo>
                  <a:pt x="9947637" y="2710997"/>
                  <a:pt x="7763635" y="4729040"/>
                  <a:pt x="5108288" y="4729040"/>
                </a:cubicBezTo>
                <a:cubicBezTo>
                  <a:pt x="2452942" y="4729040"/>
                  <a:pt x="268937" y="2710997"/>
                  <a:pt x="6309" y="124944"/>
                </a:cubicBezTo>
                <a:close/>
              </a:path>
            </a:pathLst>
          </a:custGeom>
          <a:gradFill>
            <a:gsLst>
              <a:gs pos="7000">
                <a:schemeClr val="accent1">
                  <a:lumMod val="50000"/>
                  <a:alpha val="4000"/>
                </a:schemeClr>
              </a:gs>
              <a:gs pos="99000">
                <a:schemeClr val="accent1">
                  <a:alpha val="24000"/>
                </a:schemeClr>
              </a:gs>
            </a:gsLst>
            <a:lin ang="10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DejaVu Sans"/>
              <a:cs typeface="DejaVu Sans"/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92CB25D-5B7F-4B94-847A-9B76C51316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589" y="182142"/>
            <a:ext cx="11767023" cy="139909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000" err="1">
                <a:solidFill>
                  <a:srgbClr val="FFFFFF"/>
                </a:solidFill>
              </a:rPr>
              <a:t>Painel</a:t>
            </a:r>
            <a:r>
              <a:rPr lang="en-US" sz="3000">
                <a:solidFill>
                  <a:srgbClr val="FFFFFF"/>
                </a:solidFill>
              </a:rPr>
              <a:t> de </a:t>
            </a:r>
            <a:r>
              <a:rPr lang="en-US" sz="3000" err="1">
                <a:solidFill>
                  <a:srgbClr val="FFFFFF"/>
                </a:solidFill>
              </a:rPr>
              <a:t>Qualidade</a:t>
            </a:r>
            <a:r>
              <a:rPr lang="en-US" sz="3000">
                <a:solidFill>
                  <a:srgbClr val="FFFFFF"/>
                </a:solidFill>
              </a:rPr>
              <a:t> de Dados do </a:t>
            </a:r>
            <a:r>
              <a:rPr lang="en-US" sz="3000" err="1">
                <a:solidFill>
                  <a:srgbClr val="FFFFFF"/>
                </a:solidFill>
              </a:rPr>
              <a:t>Pagamento</a:t>
            </a:r>
            <a:r>
              <a:rPr lang="en-US" sz="3000">
                <a:solidFill>
                  <a:srgbClr val="FFFFFF"/>
                </a:solidFill>
              </a:rPr>
              <a:t> de </a:t>
            </a:r>
            <a:r>
              <a:rPr lang="en-US" sz="3000" err="1">
                <a:solidFill>
                  <a:srgbClr val="FFFFFF"/>
                </a:solidFill>
              </a:rPr>
              <a:t>Benefícios</a:t>
            </a:r>
            <a:r>
              <a:rPr lang="en-US" sz="3000">
                <a:solidFill>
                  <a:srgbClr val="FFFFFF"/>
                </a:solidFill>
              </a:rPr>
              <a:t> - QDBEN</a:t>
            </a:r>
            <a:endParaRPr lang="en-US" sz="3000" kern="120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" name="Imagem 4" descr="Interface gráfica do usuário, Aplicativo&#10;&#10;Descrição gerada automaticamente">
            <a:extLst>
              <a:ext uri="{FF2B5EF4-FFF2-40B4-BE49-F238E27FC236}">
                <a16:creationId xmlns:a16="http://schemas.microsoft.com/office/drawing/2014/main" id="{F69E8A2F-1158-46AA-80B4-8AFD91C684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551" y="1292725"/>
            <a:ext cx="3591463" cy="3194246"/>
          </a:xfrm>
          <a:prstGeom prst="rect">
            <a:avLst/>
          </a:prstGeom>
        </p:spPr>
      </p:pic>
      <p:pic>
        <p:nvPicPr>
          <p:cNvPr id="5" name="Imagem 5">
            <a:extLst>
              <a:ext uri="{FF2B5EF4-FFF2-40B4-BE49-F238E27FC236}">
                <a16:creationId xmlns:a16="http://schemas.microsoft.com/office/drawing/2014/main" id="{F049BCDD-AD8E-4CAE-98D3-95991E210D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5494" y="1573855"/>
            <a:ext cx="3792746" cy="3983460"/>
          </a:xfrm>
          <a:prstGeom prst="rect">
            <a:avLst/>
          </a:prstGeom>
        </p:spPr>
      </p:pic>
      <p:pic>
        <p:nvPicPr>
          <p:cNvPr id="7" name="Imagem 8" descr="Interface gráfica do usuário, Aplicativo, Tabela&#10;&#10;Descrição gerada automaticamente">
            <a:extLst>
              <a:ext uri="{FF2B5EF4-FFF2-40B4-BE49-F238E27FC236}">
                <a16:creationId xmlns:a16="http://schemas.microsoft.com/office/drawing/2014/main" id="{B492215B-E39A-4CB2-AEC3-07F70FF87E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8740" y="4477884"/>
            <a:ext cx="3145766" cy="2157930"/>
          </a:xfrm>
          <a:prstGeom prst="rect">
            <a:avLst/>
          </a:prstGeom>
        </p:spPr>
      </p:pic>
      <p:pic>
        <p:nvPicPr>
          <p:cNvPr id="11" name="Imagem 12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B87343D7-2CD8-4650-AD87-2841BDD169F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56740" y="1291438"/>
            <a:ext cx="3519576" cy="3469992"/>
          </a:xfrm>
          <a:prstGeom prst="rect">
            <a:avLst/>
          </a:prstGeom>
        </p:spPr>
      </p:pic>
      <p:pic>
        <p:nvPicPr>
          <p:cNvPr id="13" name="Imagem 14">
            <a:extLst>
              <a:ext uri="{FF2B5EF4-FFF2-40B4-BE49-F238E27FC236}">
                <a16:creationId xmlns:a16="http://schemas.microsoft.com/office/drawing/2014/main" id="{1734E9A1-A2B1-429B-995E-73AE0787C1F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24400" y="1972075"/>
            <a:ext cx="2743200" cy="2913850"/>
          </a:xfrm>
          <a:prstGeom prst="rect">
            <a:avLst/>
          </a:prstGeom>
        </p:spPr>
      </p:pic>
      <p:pic>
        <p:nvPicPr>
          <p:cNvPr id="15" name="Imagem 16">
            <a:extLst>
              <a:ext uri="{FF2B5EF4-FFF2-40B4-BE49-F238E27FC236}">
                <a16:creationId xmlns:a16="http://schemas.microsoft.com/office/drawing/2014/main" id="{179C1A52-D646-4C94-9836-383970654A1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24400" y="1972075"/>
            <a:ext cx="2743200" cy="2913850"/>
          </a:xfrm>
          <a:prstGeom prst="rect">
            <a:avLst/>
          </a:prstGeom>
        </p:spPr>
      </p:pic>
      <p:pic>
        <p:nvPicPr>
          <p:cNvPr id="17" name="Imagem 18">
            <a:extLst>
              <a:ext uri="{FF2B5EF4-FFF2-40B4-BE49-F238E27FC236}">
                <a16:creationId xmlns:a16="http://schemas.microsoft.com/office/drawing/2014/main" id="{350B4EB8-55A4-4563-B602-FF843914204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38250" y="3726113"/>
            <a:ext cx="2886973" cy="2913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09607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Freeform: Shape 175">
            <a:extLst>
              <a:ext uri="{FF2B5EF4-FFF2-40B4-BE49-F238E27FC236}">
                <a16:creationId xmlns:a16="http://schemas.microsoft.com/office/drawing/2014/main" id="{CA815F2C-4E80-4019-8E59-FAD3F7F847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009304" cy="6858000"/>
          </a:xfrm>
          <a:custGeom>
            <a:avLst/>
            <a:gdLst>
              <a:gd name="connsiteX0" fmla="*/ 8239723 w 12009304"/>
              <a:gd name="connsiteY0" fmla="*/ 5083103 h 6858000"/>
              <a:gd name="connsiteX1" fmla="*/ 9505105 w 12009304"/>
              <a:gd name="connsiteY1" fmla="*/ 5083103 h 6858000"/>
              <a:gd name="connsiteX2" fmla="*/ 9564676 w 12009304"/>
              <a:gd name="connsiteY2" fmla="*/ 5091016 h 6858000"/>
              <a:gd name="connsiteX3" fmla="*/ 9605648 w 12009304"/>
              <a:gd name="connsiteY3" fmla="*/ 5108194 h 6858000"/>
              <a:gd name="connsiteX4" fmla="*/ 9580608 w 12009304"/>
              <a:gd name="connsiteY4" fmla="*/ 5151499 h 6858000"/>
              <a:gd name="connsiteX5" fmla="*/ 8693486 w 12009304"/>
              <a:gd name="connsiteY5" fmla="*/ 6685800 h 6858000"/>
              <a:gd name="connsiteX6" fmla="*/ 8595419 w 12009304"/>
              <a:gd name="connsiteY6" fmla="*/ 6814017 h 6858000"/>
              <a:gd name="connsiteX7" fmla="*/ 8545620 w 12009304"/>
              <a:gd name="connsiteY7" fmla="*/ 6858000 h 6858000"/>
              <a:gd name="connsiteX8" fmla="*/ 7612173 w 12009304"/>
              <a:gd name="connsiteY8" fmla="*/ 6858000 h 6858000"/>
              <a:gd name="connsiteX9" fmla="*/ 7591825 w 12009304"/>
              <a:gd name="connsiteY9" fmla="*/ 6822959 h 6858000"/>
              <a:gd name="connsiteX10" fmla="*/ 7411622 w 12009304"/>
              <a:gd name="connsiteY10" fmla="*/ 6512633 h 6858000"/>
              <a:gd name="connsiteX11" fmla="*/ 7411622 w 12009304"/>
              <a:gd name="connsiteY11" fmla="*/ 6289354 h 6858000"/>
              <a:gd name="connsiteX12" fmla="*/ 8045680 w 12009304"/>
              <a:gd name="connsiteY12" fmla="*/ 5197465 h 6858000"/>
              <a:gd name="connsiteX13" fmla="*/ 8239723 w 12009304"/>
              <a:gd name="connsiteY13" fmla="*/ 5083103 h 6858000"/>
              <a:gd name="connsiteX14" fmla="*/ 10622296 w 12009304"/>
              <a:gd name="connsiteY14" fmla="*/ 1326563 h 6858000"/>
              <a:gd name="connsiteX15" fmla="*/ 11448522 w 12009304"/>
              <a:gd name="connsiteY15" fmla="*/ 1326563 h 6858000"/>
              <a:gd name="connsiteX16" fmla="*/ 11577006 w 12009304"/>
              <a:gd name="connsiteY16" fmla="*/ 1401233 h 6858000"/>
              <a:gd name="connsiteX17" fmla="*/ 11989228 w 12009304"/>
              <a:gd name="connsiteY17" fmla="*/ 2114179 h 6858000"/>
              <a:gd name="connsiteX18" fmla="*/ 11989228 w 12009304"/>
              <a:gd name="connsiteY18" fmla="*/ 2259969 h 6858000"/>
              <a:gd name="connsiteX19" fmla="*/ 11577006 w 12009304"/>
              <a:gd name="connsiteY19" fmla="*/ 2972914 h 6858000"/>
              <a:gd name="connsiteX20" fmla="*/ 11448522 w 12009304"/>
              <a:gd name="connsiteY20" fmla="*/ 3047587 h 6858000"/>
              <a:gd name="connsiteX21" fmla="*/ 10622296 w 12009304"/>
              <a:gd name="connsiteY21" fmla="*/ 3047587 h 6858000"/>
              <a:gd name="connsiteX22" fmla="*/ 10495594 w 12009304"/>
              <a:gd name="connsiteY22" fmla="*/ 2972914 h 6858000"/>
              <a:gd name="connsiteX23" fmla="*/ 10081589 w 12009304"/>
              <a:gd name="connsiteY23" fmla="*/ 2259969 h 6858000"/>
              <a:gd name="connsiteX24" fmla="*/ 10081589 w 12009304"/>
              <a:gd name="connsiteY24" fmla="*/ 2114179 h 6858000"/>
              <a:gd name="connsiteX25" fmla="*/ 10495594 w 12009304"/>
              <a:gd name="connsiteY25" fmla="*/ 1401233 h 6858000"/>
              <a:gd name="connsiteX26" fmla="*/ 10622296 w 12009304"/>
              <a:gd name="connsiteY26" fmla="*/ 1326563 h 6858000"/>
              <a:gd name="connsiteX27" fmla="*/ 0 w 12009304"/>
              <a:gd name="connsiteY27" fmla="*/ 0 h 6858000"/>
              <a:gd name="connsiteX28" fmla="*/ 4457990 w 12009304"/>
              <a:gd name="connsiteY28" fmla="*/ 0 h 6858000"/>
              <a:gd name="connsiteX29" fmla="*/ 5902610 w 12009304"/>
              <a:gd name="connsiteY29" fmla="*/ 0 h 6858000"/>
              <a:gd name="connsiteX30" fmla="*/ 8476869 w 12009304"/>
              <a:gd name="connsiteY30" fmla="*/ 0 h 6858000"/>
              <a:gd name="connsiteX31" fmla="*/ 8535933 w 12009304"/>
              <a:gd name="connsiteY31" fmla="*/ 39849 h 6858000"/>
              <a:gd name="connsiteX32" fmla="*/ 8693486 w 12009304"/>
              <a:gd name="connsiteY32" fmla="*/ 220603 h 6858000"/>
              <a:gd name="connsiteX33" fmla="*/ 10389180 w 12009304"/>
              <a:gd name="connsiteY33" fmla="*/ 3153347 h 6858000"/>
              <a:gd name="connsiteX34" fmla="*/ 10389180 w 12009304"/>
              <a:gd name="connsiteY34" fmla="*/ 3753061 h 6858000"/>
              <a:gd name="connsiteX35" fmla="*/ 9759557 w 12009304"/>
              <a:gd name="connsiteY35" fmla="*/ 4842009 h 6858000"/>
              <a:gd name="connsiteX36" fmla="*/ 9706493 w 12009304"/>
              <a:gd name="connsiteY36" fmla="*/ 4933778 h 6858000"/>
              <a:gd name="connsiteX37" fmla="*/ 9708360 w 12009304"/>
              <a:gd name="connsiteY37" fmla="*/ 4934561 h 6858000"/>
              <a:gd name="connsiteX38" fmla="*/ 9802002 w 12009304"/>
              <a:gd name="connsiteY38" fmla="*/ 5029008 h 6858000"/>
              <a:gd name="connsiteX39" fmla="*/ 10514131 w 12009304"/>
              <a:gd name="connsiteY39" fmla="*/ 6260653 h 6858000"/>
              <a:gd name="connsiteX40" fmla="*/ 10514131 w 12009304"/>
              <a:gd name="connsiteY40" fmla="*/ 6512512 h 6858000"/>
              <a:gd name="connsiteX41" fmla="*/ 10340271 w 12009304"/>
              <a:gd name="connsiteY41" fmla="*/ 6813206 h 6858000"/>
              <a:gd name="connsiteX42" fmla="*/ 10314372 w 12009304"/>
              <a:gd name="connsiteY42" fmla="*/ 6858000 h 6858000"/>
              <a:gd name="connsiteX43" fmla="*/ 10119136 w 12009304"/>
              <a:gd name="connsiteY43" fmla="*/ 6858000 h 6858000"/>
              <a:gd name="connsiteX44" fmla="*/ 10122008 w 12009304"/>
              <a:gd name="connsiteY44" fmla="*/ 6853033 h 6858000"/>
              <a:gd name="connsiteX45" fmla="*/ 10327158 w 12009304"/>
              <a:gd name="connsiteY45" fmla="*/ 6498223 h 6858000"/>
              <a:gd name="connsiteX46" fmla="*/ 10327158 w 12009304"/>
              <a:gd name="connsiteY46" fmla="*/ 6274942 h 6858000"/>
              <a:gd name="connsiteX47" fmla="*/ 9695832 w 12009304"/>
              <a:gd name="connsiteY47" fmla="*/ 5183053 h 6858000"/>
              <a:gd name="connsiteX48" fmla="*/ 9612819 w 12009304"/>
              <a:gd name="connsiteY48" fmla="*/ 5099323 h 6858000"/>
              <a:gd name="connsiteX49" fmla="*/ 9603213 w 12009304"/>
              <a:gd name="connsiteY49" fmla="*/ 5095298 h 6858000"/>
              <a:gd name="connsiteX50" fmla="*/ 9654707 w 12009304"/>
              <a:gd name="connsiteY50" fmla="*/ 5006238 h 6858000"/>
              <a:gd name="connsiteX51" fmla="*/ 9693004 w 12009304"/>
              <a:gd name="connsiteY51" fmla="*/ 4940002 h 6858000"/>
              <a:gd name="connsiteX52" fmla="*/ 9653283 w 12009304"/>
              <a:gd name="connsiteY52" fmla="*/ 4923348 h 6858000"/>
              <a:gd name="connsiteX53" fmla="*/ 9586087 w 12009304"/>
              <a:gd name="connsiteY53" fmla="*/ 4914420 h 6858000"/>
              <a:gd name="connsiteX54" fmla="*/ 8158743 w 12009304"/>
              <a:gd name="connsiteY54" fmla="*/ 4914420 h 6858000"/>
              <a:gd name="connsiteX55" fmla="*/ 7939863 w 12009304"/>
              <a:gd name="connsiteY55" fmla="*/ 5043420 h 6858000"/>
              <a:gd name="connsiteX56" fmla="*/ 7224650 w 12009304"/>
              <a:gd name="connsiteY56" fmla="*/ 6275065 h 6858000"/>
              <a:gd name="connsiteX57" fmla="*/ 7224650 w 12009304"/>
              <a:gd name="connsiteY57" fmla="*/ 6526922 h 6858000"/>
              <a:gd name="connsiteX58" fmla="*/ 7350544 w 12009304"/>
              <a:gd name="connsiteY58" fmla="*/ 6743723 h 6858000"/>
              <a:gd name="connsiteX59" fmla="*/ 7416905 w 12009304"/>
              <a:gd name="connsiteY59" fmla="*/ 6858000 h 6858000"/>
              <a:gd name="connsiteX60" fmla="*/ 5902610 w 12009304"/>
              <a:gd name="connsiteY60" fmla="*/ 6858000 h 6858000"/>
              <a:gd name="connsiteX61" fmla="*/ 4389357 w 12009304"/>
              <a:gd name="connsiteY61" fmla="*/ 6858000 h 6858000"/>
              <a:gd name="connsiteX62" fmla="*/ 0 w 12009304"/>
              <a:gd name="connsiteY62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</a:cxnLst>
            <a:rect l="l" t="t" r="r" b="b"/>
            <a:pathLst>
              <a:path w="12009304" h="6858000">
                <a:moveTo>
                  <a:pt x="8239723" y="5083103"/>
                </a:moveTo>
                <a:cubicBezTo>
                  <a:pt x="8239723" y="5083103"/>
                  <a:pt x="8239723" y="5083103"/>
                  <a:pt x="9505105" y="5083103"/>
                </a:cubicBezTo>
                <a:cubicBezTo>
                  <a:pt x="9525601" y="5083103"/>
                  <a:pt x="9545588" y="5085825"/>
                  <a:pt x="9564676" y="5091016"/>
                </a:cubicBezTo>
                <a:lnTo>
                  <a:pt x="9605648" y="5108194"/>
                </a:lnTo>
                <a:lnTo>
                  <a:pt x="9580608" y="5151499"/>
                </a:lnTo>
                <a:cubicBezTo>
                  <a:pt x="9354208" y="5543062"/>
                  <a:pt x="9064418" y="6044264"/>
                  <a:pt x="8693486" y="6685800"/>
                </a:cubicBezTo>
                <a:cubicBezTo>
                  <a:pt x="8665958" y="6733339"/>
                  <a:pt x="8632925" y="6776306"/>
                  <a:pt x="8595419" y="6814017"/>
                </a:cubicBezTo>
                <a:lnTo>
                  <a:pt x="8545620" y="6858000"/>
                </a:lnTo>
                <a:lnTo>
                  <a:pt x="7612173" y="6858000"/>
                </a:lnTo>
                <a:lnTo>
                  <a:pt x="7591825" y="6822959"/>
                </a:lnTo>
                <a:cubicBezTo>
                  <a:pt x="7538315" y="6730809"/>
                  <a:pt x="7478495" y="6627794"/>
                  <a:pt x="7411622" y="6512633"/>
                </a:cubicBezTo>
                <a:cubicBezTo>
                  <a:pt x="7370628" y="6444560"/>
                  <a:pt x="7370628" y="6357427"/>
                  <a:pt x="7411622" y="6289354"/>
                </a:cubicBezTo>
                <a:cubicBezTo>
                  <a:pt x="7411622" y="6289354"/>
                  <a:pt x="7411622" y="6289354"/>
                  <a:pt x="8045680" y="5197465"/>
                </a:cubicBezTo>
                <a:cubicBezTo>
                  <a:pt x="8083943" y="5126669"/>
                  <a:pt x="8160465" y="5083103"/>
                  <a:pt x="8239723" y="5083103"/>
                </a:cubicBezTo>
                <a:close/>
                <a:moveTo>
                  <a:pt x="10622296" y="1326563"/>
                </a:moveTo>
                <a:cubicBezTo>
                  <a:pt x="10622296" y="1326563"/>
                  <a:pt x="10622296" y="1326563"/>
                  <a:pt x="11448522" y="1326563"/>
                </a:cubicBezTo>
                <a:cubicBezTo>
                  <a:pt x="11502058" y="1326563"/>
                  <a:pt x="11550238" y="1355009"/>
                  <a:pt x="11577006" y="1401233"/>
                </a:cubicBezTo>
                <a:cubicBezTo>
                  <a:pt x="11577006" y="1401233"/>
                  <a:pt x="11577006" y="1401233"/>
                  <a:pt x="11989228" y="2114179"/>
                </a:cubicBezTo>
                <a:cubicBezTo>
                  <a:pt x="12015996" y="2158629"/>
                  <a:pt x="12015996" y="2215522"/>
                  <a:pt x="11989228" y="2259969"/>
                </a:cubicBezTo>
                <a:cubicBezTo>
                  <a:pt x="11989228" y="2259969"/>
                  <a:pt x="11989228" y="2259969"/>
                  <a:pt x="11577006" y="2972914"/>
                </a:cubicBezTo>
                <a:cubicBezTo>
                  <a:pt x="11550238" y="3019141"/>
                  <a:pt x="11502058" y="3047587"/>
                  <a:pt x="11448522" y="3047587"/>
                </a:cubicBezTo>
                <a:cubicBezTo>
                  <a:pt x="11448522" y="3047587"/>
                  <a:pt x="11448522" y="3047587"/>
                  <a:pt x="10622296" y="3047587"/>
                </a:cubicBezTo>
                <a:cubicBezTo>
                  <a:pt x="10570544" y="3047587"/>
                  <a:pt x="10520578" y="3019141"/>
                  <a:pt x="10495594" y="2972914"/>
                </a:cubicBezTo>
                <a:cubicBezTo>
                  <a:pt x="10495594" y="2972914"/>
                  <a:pt x="10495594" y="2972914"/>
                  <a:pt x="10081589" y="2259969"/>
                </a:cubicBezTo>
                <a:cubicBezTo>
                  <a:pt x="10054821" y="2215522"/>
                  <a:pt x="10054821" y="2158629"/>
                  <a:pt x="10081589" y="2114179"/>
                </a:cubicBezTo>
                <a:cubicBezTo>
                  <a:pt x="10081589" y="2114179"/>
                  <a:pt x="10081589" y="2114179"/>
                  <a:pt x="10495594" y="1401233"/>
                </a:cubicBezTo>
                <a:cubicBezTo>
                  <a:pt x="10520578" y="1355009"/>
                  <a:pt x="10570544" y="1326563"/>
                  <a:pt x="10622296" y="1326563"/>
                </a:cubicBezTo>
                <a:close/>
                <a:moveTo>
                  <a:pt x="0" y="0"/>
                </a:moveTo>
                <a:lnTo>
                  <a:pt x="4457990" y="0"/>
                </a:lnTo>
                <a:lnTo>
                  <a:pt x="5902610" y="0"/>
                </a:lnTo>
                <a:lnTo>
                  <a:pt x="8476869" y="0"/>
                </a:lnTo>
                <a:lnTo>
                  <a:pt x="8535933" y="39849"/>
                </a:lnTo>
                <a:cubicBezTo>
                  <a:pt x="8598516" y="88273"/>
                  <a:pt x="8652195" y="149296"/>
                  <a:pt x="8693486" y="220603"/>
                </a:cubicBezTo>
                <a:cubicBezTo>
                  <a:pt x="8693486" y="220603"/>
                  <a:pt x="8693486" y="220603"/>
                  <a:pt x="10389180" y="3153347"/>
                </a:cubicBezTo>
                <a:cubicBezTo>
                  <a:pt x="10499291" y="3336185"/>
                  <a:pt x="10499291" y="3570221"/>
                  <a:pt x="10389180" y="3753061"/>
                </a:cubicBezTo>
                <a:cubicBezTo>
                  <a:pt x="10389180" y="3753061"/>
                  <a:pt x="10389180" y="3753061"/>
                  <a:pt x="9759557" y="4842009"/>
                </a:cubicBezTo>
                <a:lnTo>
                  <a:pt x="9706493" y="4933778"/>
                </a:lnTo>
                <a:lnTo>
                  <a:pt x="9708360" y="4934561"/>
                </a:lnTo>
                <a:cubicBezTo>
                  <a:pt x="9746510" y="4956830"/>
                  <a:pt x="9778880" y="4989078"/>
                  <a:pt x="9802002" y="5029008"/>
                </a:cubicBezTo>
                <a:cubicBezTo>
                  <a:pt x="9802002" y="5029008"/>
                  <a:pt x="9802002" y="5029008"/>
                  <a:pt x="10514131" y="6260653"/>
                </a:cubicBezTo>
                <a:cubicBezTo>
                  <a:pt x="10560376" y="6337439"/>
                  <a:pt x="10560376" y="6435725"/>
                  <a:pt x="10514131" y="6512512"/>
                </a:cubicBezTo>
                <a:cubicBezTo>
                  <a:pt x="10514131" y="6512512"/>
                  <a:pt x="10514131" y="6512512"/>
                  <a:pt x="10340271" y="6813206"/>
                </a:cubicBezTo>
                <a:lnTo>
                  <a:pt x="10314372" y="6858000"/>
                </a:lnTo>
                <a:lnTo>
                  <a:pt x="10119136" y="6858000"/>
                </a:lnTo>
                <a:lnTo>
                  <a:pt x="10122008" y="6853033"/>
                </a:lnTo>
                <a:cubicBezTo>
                  <a:pt x="10327158" y="6498223"/>
                  <a:pt x="10327158" y="6498223"/>
                  <a:pt x="10327158" y="6498223"/>
                </a:cubicBezTo>
                <a:cubicBezTo>
                  <a:pt x="10368154" y="6430148"/>
                  <a:pt x="10368154" y="6343015"/>
                  <a:pt x="10327158" y="6274942"/>
                </a:cubicBezTo>
                <a:cubicBezTo>
                  <a:pt x="9695832" y="5183053"/>
                  <a:pt x="9695832" y="5183053"/>
                  <a:pt x="9695832" y="5183053"/>
                </a:cubicBezTo>
                <a:cubicBezTo>
                  <a:pt x="9675334" y="5147654"/>
                  <a:pt x="9646640" y="5119063"/>
                  <a:pt x="9612819" y="5099323"/>
                </a:cubicBezTo>
                <a:lnTo>
                  <a:pt x="9603213" y="5095298"/>
                </a:lnTo>
                <a:lnTo>
                  <a:pt x="9654707" y="5006238"/>
                </a:lnTo>
                <a:lnTo>
                  <a:pt x="9693004" y="4940002"/>
                </a:lnTo>
                <a:lnTo>
                  <a:pt x="9653283" y="4923348"/>
                </a:lnTo>
                <a:cubicBezTo>
                  <a:pt x="9631750" y="4917491"/>
                  <a:pt x="9609208" y="4914420"/>
                  <a:pt x="9586087" y="4914420"/>
                </a:cubicBezTo>
                <a:cubicBezTo>
                  <a:pt x="8158743" y="4914420"/>
                  <a:pt x="8158743" y="4914420"/>
                  <a:pt x="8158743" y="4914420"/>
                </a:cubicBezTo>
                <a:cubicBezTo>
                  <a:pt x="8069341" y="4914420"/>
                  <a:pt x="7983024" y="4963563"/>
                  <a:pt x="7939863" y="5043420"/>
                </a:cubicBezTo>
                <a:cubicBezTo>
                  <a:pt x="7224650" y="6275065"/>
                  <a:pt x="7224650" y="6275065"/>
                  <a:pt x="7224650" y="6275065"/>
                </a:cubicBezTo>
                <a:cubicBezTo>
                  <a:pt x="7178407" y="6351849"/>
                  <a:pt x="7178407" y="6450135"/>
                  <a:pt x="7224650" y="6526922"/>
                </a:cubicBezTo>
                <a:cubicBezTo>
                  <a:pt x="7269350" y="6603900"/>
                  <a:pt x="7311257" y="6676067"/>
                  <a:pt x="7350544" y="6743723"/>
                </a:cubicBezTo>
                <a:lnTo>
                  <a:pt x="7416905" y="6858000"/>
                </a:lnTo>
                <a:lnTo>
                  <a:pt x="5902610" y="6858000"/>
                </a:lnTo>
                <a:lnTo>
                  <a:pt x="4389357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lumMod val="50000"/>
              <a:lumOff val="5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8" name="TextShape 1"/>
          <p:cNvSpPr txBox="1"/>
          <p:nvPr/>
        </p:nvSpPr>
        <p:spPr>
          <a:xfrm>
            <a:off x="1223281" y="2018619"/>
            <a:ext cx="9886302" cy="4446361"/>
          </a:xfrm>
          <a:prstGeom prst="rect">
            <a:avLst/>
          </a:prstGeom>
        </p:spPr>
        <p:txBody>
          <a:bodyPr vert="horz" wrap="square" lIns="91440" tIns="45720" rIns="91440" bIns="45720" rtlCol="0" anchor="t">
            <a:normAutofit fontScale="92500" lnSpcReduction="10000"/>
          </a:bodyPr>
          <a:lstStyle/>
          <a:p>
            <a:pPr marL="457200" indent="-4572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kern="1200" spc="-1" dirty="0" err="1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Estágio</a:t>
            </a:r>
            <a:r>
              <a:rPr lang="en-US" sz="2000" kern="1200" spc="-1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000" kern="1200" spc="-1" dirty="0" err="1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atual</a:t>
            </a:r>
            <a:r>
              <a:rPr lang="en-US" sz="2000" kern="1200" spc="-1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- 33 </a:t>
            </a:r>
            <a:r>
              <a:rPr lang="en-US" sz="2000" kern="1200" spc="-1" dirty="0" err="1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tipologias</a:t>
            </a:r>
            <a:r>
              <a:rPr lang="en-US" sz="2000" kern="1200" spc="-1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de </a:t>
            </a:r>
            <a:r>
              <a:rPr lang="en-US" sz="2000" kern="1200" spc="-1" dirty="0" err="1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monitoramento</a:t>
            </a:r>
            <a:r>
              <a:rPr lang="en-US" sz="2000" kern="1200" spc="-1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000" kern="1200" spc="-1" dirty="0" err="1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implantadas</a:t>
            </a:r>
            <a:endParaRPr lang="en-US" sz="2000" kern="1200" spc="-1" dirty="0">
              <a:solidFill>
                <a:schemeClr val="accent1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  <a:p>
            <a:pPr marL="457200" indent="-4572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kern="1200" spc="-1" dirty="0">
              <a:solidFill>
                <a:schemeClr val="accent1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  <a:p>
            <a:pPr marL="457200" indent="-4572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kern="1200" spc="-1" dirty="0" err="1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Mais</a:t>
            </a:r>
            <a:r>
              <a:rPr lang="en-US" sz="2000" kern="1200" spc="-1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de 2,9 </a:t>
            </a:r>
            <a:r>
              <a:rPr lang="en-US" sz="2000" kern="1200" spc="-1" dirty="0" err="1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milhões</a:t>
            </a:r>
            <a:r>
              <a:rPr lang="en-US" sz="2000" kern="1200" spc="-1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de </a:t>
            </a:r>
            <a:r>
              <a:rPr lang="en-US" sz="2000" kern="1200" spc="-1" dirty="0" err="1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benefícios</a:t>
            </a:r>
            <a:r>
              <a:rPr lang="en-US" sz="2000" kern="1200" spc="-1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000" kern="1200" spc="-1" dirty="0" err="1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desconformes</a:t>
            </a:r>
            <a:r>
              <a:rPr lang="en-US" sz="2000" kern="1200" spc="-1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000" kern="1200" spc="-1" dirty="0" err="1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identificados</a:t>
            </a:r>
            <a:br>
              <a:rPr lang="en-US" sz="2000" kern="1200" spc="-1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</a:br>
            <a:endParaRPr lang="en-US" sz="2000" kern="1200" spc="-1" dirty="0">
              <a:solidFill>
                <a:schemeClr val="accent1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  <a:p>
            <a:pPr marL="457200" indent="-4572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kern="1200" spc="-1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1.767.305 </a:t>
            </a:r>
            <a:r>
              <a:rPr lang="en-US" sz="2000" kern="1200" spc="-1" dirty="0" err="1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benefícios</a:t>
            </a:r>
            <a:r>
              <a:rPr lang="en-US" sz="2000" kern="1200" spc="-1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000" kern="1200" spc="-1" dirty="0" err="1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ativos</a:t>
            </a:r>
            <a:r>
              <a:rPr lang="en-US" sz="2000" kern="1200" spc="-1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com </a:t>
            </a:r>
            <a:r>
              <a:rPr lang="en-US" sz="2000" kern="1200" spc="-1" dirty="0" err="1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inconsistências</a:t>
            </a:r>
            <a:r>
              <a:rPr lang="en-US" sz="2000" kern="1200" spc="-1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000" kern="1200" spc="-1" dirty="0" err="1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detectadas</a:t>
            </a:r>
            <a:r>
              <a:rPr lang="en-US" sz="2000" kern="1200" spc="-1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a </a:t>
            </a:r>
            <a:r>
              <a:rPr lang="en-US" sz="2000" kern="1200" spc="-1" dirty="0" err="1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serem</a:t>
            </a:r>
            <a:r>
              <a:rPr lang="en-US" sz="2000" kern="1200" spc="-1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000" kern="1200" spc="-1" dirty="0" err="1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tratados</a:t>
            </a:r>
            <a:endParaRPr lang="en-US" sz="2000" kern="1200" spc="-1" dirty="0">
              <a:solidFill>
                <a:schemeClr val="accent1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  <a:p>
            <a:pPr marL="457200" indent="-4572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kern="1200" spc="-1" dirty="0">
              <a:solidFill>
                <a:schemeClr val="accent1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  <a:p>
            <a:pPr marL="457200" indent="-4572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spc="-1" dirty="0" err="1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Próxima</a:t>
            </a:r>
            <a:r>
              <a:rPr lang="en-US" sz="2000" spc="-1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000" spc="-1" dirty="0" err="1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evolução</a:t>
            </a:r>
            <a:r>
              <a:rPr lang="en-US" sz="2000" spc="-1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(2ª </a:t>
            </a:r>
            <a:r>
              <a:rPr lang="en-US" sz="2000" spc="-1" dirty="0" err="1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etapa</a:t>
            </a:r>
            <a:r>
              <a:rPr lang="en-US" sz="2000" spc="-1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da </a:t>
            </a:r>
            <a:r>
              <a:rPr lang="en-US" sz="2000" spc="-1" dirty="0" err="1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entrega</a:t>
            </a:r>
            <a:r>
              <a:rPr lang="en-US" sz="2000" spc="-1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6/17): </a:t>
            </a:r>
            <a:br>
              <a:rPr lang="en-US" sz="2000" spc="-1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</a:br>
            <a:endParaRPr lang="en-US" sz="2000" spc="-1" dirty="0">
              <a:solidFill>
                <a:schemeClr val="accent1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  <a:p>
            <a:pPr marL="914400" lvl="1" indent="-4572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t-BR" sz="2000" spc="-1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Aperfeiçoamento do monitoramento dos créditos emitidos na modalidade de PAB/Crédito Especial</a:t>
            </a:r>
            <a:r>
              <a:rPr lang="en-US" sz="2000" spc="-1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(</a:t>
            </a:r>
            <a:r>
              <a:rPr lang="en-US" sz="2000" spc="-1" dirty="0" err="1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Acórdão</a:t>
            </a:r>
            <a:r>
              <a:rPr lang="en-US" sz="2000" spc="-1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1.293/2019 TCU)</a:t>
            </a:r>
            <a:br>
              <a:rPr lang="en-US" sz="2000" spc="-1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</a:br>
            <a:endParaRPr lang="en-US" sz="2000" spc="-1" dirty="0">
              <a:solidFill>
                <a:schemeClr val="accent1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  <a:p>
            <a:pPr marL="914400" lvl="1" indent="-4572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2000" spc="-1" dirty="0" err="1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Inclusão</a:t>
            </a:r>
            <a:r>
              <a:rPr lang="en-US" sz="2000" spc="-1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das </a:t>
            </a:r>
            <a:r>
              <a:rPr lang="en-US" sz="2000" spc="-1" dirty="0" err="1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Tipologias</a:t>
            </a:r>
            <a:r>
              <a:rPr lang="en-US" sz="2000" spc="-1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:</a:t>
            </a:r>
            <a:br>
              <a:rPr lang="en-US" sz="2000" spc="-1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</a:br>
            <a:endParaRPr lang="en-US" sz="2000" spc="-1" dirty="0">
              <a:solidFill>
                <a:schemeClr val="accent1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  <a:p>
            <a:pPr marL="1371600" lvl="2" indent="-4572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Tx/>
              <a:buChar char="-"/>
            </a:pPr>
            <a:r>
              <a:rPr lang="en-US" sz="2000" spc="-1" dirty="0" err="1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Situação</a:t>
            </a:r>
            <a:r>
              <a:rPr lang="en-US" sz="2000" spc="-1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do CPF </a:t>
            </a:r>
          </a:p>
          <a:p>
            <a:pPr marL="1371600" lvl="2" indent="-4572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Tx/>
              <a:buChar char="-"/>
            </a:pPr>
            <a:r>
              <a:rPr lang="en-US" sz="2000" spc="-1" dirty="0" err="1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Idade</a:t>
            </a:r>
            <a:r>
              <a:rPr lang="en-US" sz="2000" spc="-1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000" spc="-1" dirty="0" err="1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incompatível</a:t>
            </a:r>
            <a:r>
              <a:rPr lang="en-US" sz="2000" spc="-1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(BPC </a:t>
            </a:r>
            <a:r>
              <a:rPr lang="en-US" sz="2000" spc="-1" dirty="0" err="1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Idoso</a:t>
            </a:r>
            <a:r>
              <a:rPr lang="en-US" sz="2000" spc="-1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)</a:t>
            </a:r>
          </a:p>
        </p:txBody>
      </p:sp>
      <p:sp>
        <p:nvSpPr>
          <p:cNvPr id="171" name="CustomShape 2"/>
          <p:cNvSpPr/>
          <p:nvPr/>
        </p:nvSpPr>
        <p:spPr>
          <a:xfrm>
            <a:off x="254986" y="0"/>
            <a:ext cx="7220012" cy="162560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="horz" wrap="square" lIns="91440" tIns="45720" rIns="91440" bIns="45720" rtlCol="0" anchor="t">
            <a:normAutofit lnSpcReduction="10000"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br>
              <a:rPr lang="en-US" sz="2400" spc="-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2400" b="1" spc="-1" dirty="0">
                <a:solidFill>
                  <a:schemeClr val="accent1">
                    <a:lumMod val="50000"/>
                  </a:schemeClr>
                </a:solidFill>
              </a:rPr>
              <a:t>CONTROLE DE CONFORMIDADE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br>
              <a:rPr lang="en-US" sz="2400" spc="-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2200" b="1" spc="-1" dirty="0">
                <a:solidFill>
                  <a:schemeClr val="accent1">
                    <a:lumMod val="50000"/>
                  </a:schemeClr>
                </a:solidFill>
              </a:rPr>
              <a:t>Sistema de </a:t>
            </a:r>
            <a:r>
              <a:rPr lang="en-US" sz="2200" b="1" spc="-1" dirty="0" err="1">
                <a:solidFill>
                  <a:schemeClr val="accent1">
                    <a:lumMod val="50000"/>
                  </a:schemeClr>
                </a:solidFill>
              </a:rPr>
              <a:t>Verificação</a:t>
            </a:r>
            <a:r>
              <a:rPr lang="en-US" sz="2200" b="1" spc="-1" dirty="0">
                <a:solidFill>
                  <a:schemeClr val="accent1">
                    <a:lumMod val="50000"/>
                  </a:schemeClr>
                </a:solidFill>
              </a:rPr>
              <a:t> de </a:t>
            </a:r>
            <a:r>
              <a:rPr lang="en-US" sz="2200" b="1" spc="-1" dirty="0" err="1">
                <a:solidFill>
                  <a:schemeClr val="accent1">
                    <a:lumMod val="50000"/>
                  </a:schemeClr>
                </a:solidFill>
              </a:rPr>
              <a:t>Conformidade</a:t>
            </a:r>
            <a:r>
              <a:rPr lang="en-US" sz="2200" b="1" spc="-1" dirty="0">
                <a:solidFill>
                  <a:schemeClr val="accent1">
                    <a:lumMod val="50000"/>
                  </a:schemeClr>
                </a:solidFill>
              </a:rPr>
              <a:t> da Folha de </a:t>
            </a:r>
            <a:r>
              <a:rPr lang="en-US" sz="2200" b="1" spc="-1" dirty="0" err="1">
                <a:solidFill>
                  <a:schemeClr val="accent1">
                    <a:lumMod val="50000"/>
                  </a:schemeClr>
                </a:solidFill>
              </a:rPr>
              <a:t>Pagamento</a:t>
            </a:r>
            <a:r>
              <a:rPr lang="en-US" sz="2200" b="1" spc="-1" dirty="0">
                <a:solidFill>
                  <a:schemeClr val="accent1">
                    <a:lumMod val="50000"/>
                  </a:schemeClr>
                </a:solidFill>
              </a:rPr>
              <a:t> de </a:t>
            </a:r>
            <a:r>
              <a:rPr lang="en-US" sz="2200" b="1" spc="-1" dirty="0" err="1">
                <a:solidFill>
                  <a:schemeClr val="accent1">
                    <a:lumMod val="50000"/>
                  </a:schemeClr>
                </a:solidFill>
              </a:rPr>
              <a:t>Benefícios</a:t>
            </a:r>
            <a:r>
              <a:rPr lang="en-US" sz="2200" b="1" spc="-1" dirty="0">
                <a:solidFill>
                  <a:schemeClr val="accent1">
                    <a:lumMod val="50000"/>
                  </a:schemeClr>
                </a:solidFill>
              </a:rPr>
              <a:t> - SVCBEN</a:t>
            </a:r>
          </a:p>
        </p:txBody>
      </p:sp>
    </p:spTree>
    <p:extLst>
      <p:ext uri="{BB962C8B-B14F-4D97-AF65-F5344CB8AC3E}">
        <p14:creationId xmlns:p14="http://schemas.microsoft.com/office/powerpoint/2010/main" val="16989479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!!BGRectangle">
            <a:extLst>
              <a:ext uri="{FF2B5EF4-FFF2-40B4-BE49-F238E27FC236}">
                <a16:creationId xmlns:a16="http://schemas.microsoft.com/office/drawing/2014/main" id="{F1611BA9-268A-49A6-84F8-FC91536686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DejaVu Sans"/>
              <a:cs typeface="DejaVu Sans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20EB187-900F-4AF5-813B-101456D9FD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DejaVu Sans"/>
              <a:cs typeface="DejaVu Sans"/>
            </a:endParaRPr>
          </a:p>
        </p:txBody>
      </p:sp>
      <p:pic>
        <p:nvPicPr>
          <p:cNvPr id="20" name="Picture 19" descr="Três flechas no alvo">
            <a:extLst>
              <a:ext uri="{FF2B5EF4-FFF2-40B4-BE49-F238E27FC236}">
                <a16:creationId xmlns:a16="http://schemas.microsoft.com/office/drawing/2014/main" id="{17563606-5294-4B72-AE6A-7172D4CD628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 t="13966" r="-2" b="-2"/>
          <a:stretch/>
        </p:blipFill>
        <p:spPr>
          <a:xfrm>
            <a:off x="20" y="1"/>
            <a:ext cx="12191980" cy="6857999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50844994-1E57-451B-9031-BC0C7950A7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87349" y="1200152"/>
            <a:ext cx="6897171" cy="445769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7400">
                <a:solidFill>
                  <a:srgbClr val="FFFFFF"/>
                </a:solidFill>
              </a:rPr>
              <a:t>RESULTADOS ALCANÇADOS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862B2D6-A4F8-459B-B603-A7F2237FDB1F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548039" y="1200152"/>
            <a:ext cx="3118459" cy="445769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180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SISTEMA</a:t>
            </a:r>
            <a:r>
              <a:rPr lang="en-US" sz="1800">
                <a:solidFill>
                  <a:srgbClr val="FFFFFF"/>
                </a:solidFill>
              </a:rPr>
              <a:t> DE VERIFICAÇÃO DE CONFORMIDADE DA FOLHA DE PAGAMENTO DE BENEFÍCIOS - SVCBEN</a:t>
            </a:r>
            <a:endParaRPr lang="pt-BR" sz="1800"/>
          </a:p>
          <a:p>
            <a:endParaRPr lang="en-US" sz="1800"/>
          </a:p>
          <a:p>
            <a:r>
              <a:rPr lang="en-US" sz="1800"/>
              <a:t>PAINEL DE QUALIDADE DE DADOS DO PAGAMENTO DE BENEFÍCIOS - QDBEN</a:t>
            </a:r>
          </a:p>
        </p:txBody>
      </p:sp>
      <p:sp>
        <p:nvSpPr>
          <p:cNvPr id="28" name="!!Line">
            <a:extLst>
              <a:ext uri="{FF2B5EF4-FFF2-40B4-BE49-F238E27FC236}">
                <a16:creationId xmlns:a16="http://schemas.microsoft.com/office/drawing/2014/main" id="{1825D5AF-D278-4D9A-A4F5-A1A1D35076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59936" y="2286000"/>
            <a:ext cx="27432" cy="228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DejaVu Sans"/>
              <a:cs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357007642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0" name="Rectangle 44">
            <a:extLst>
              <a:ext uri="{FF2B5EF4-FFF2-40B4-BE49-F238E27FC236}">
                <a16:creationId xmlns:a16="http://schemas.microsoft.com/office/drawing/2014/main" id="{B66D7F65-E9B6-4775-8355-D095CC73C1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"/>
            <a:ext cx="12192000" cy="685799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DejaVu Sans"/>
              <a:cs typeface="DejaVu Sans"/>
            </a:endParaRPr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8548A0F8-496E-4687-8EE3-3D16BB64CE92}"/>
              </a:ext>
            </a:extLst>
          </p:cNvPr>
          <p:cNvSpPr txBox="1">
            <a:spLocks/>
          </p:cNvSpPr>
          <p:nvPr/>
        </p:nvSpPr>
        <p:spPr>
          <a:xfrm>
            <a:off x="906358" y="185719"/>
            <a:ext cx="6173262" cy="105163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DejaVu Sans"/>
              </a:rPr>
              <a:t>ECONOMIA GERADA</a:t>
            </a:r>
            <a:endParaRPr kumimoji="0" lang="en-US" sz="4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DejaVu Sans"/>
              <a:cs typeface="DejaVu Sans"/>
            </a:endParaRPr>
          </a:p>
        </p:txBody>
      </p:sp>
      <p:pic>
        <p:nvPicPr>
          <p:cNvPr id="35" name="Picture 33">
            <a:extLst>
              <a:ext uri="{FF2B5EF4-FFF2-40B4-BE49-F238E27FC236}">
                <a16:creationId xmlns:a16="http://schemas.microsoft.com/office/drawing/2014/main" id="{18E71FCA-27FD-4FC5-9DFC-B4C615976CF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666" r="9273"/>
          <a:stretch/>
        </p:blipFill>
        <p:spPr>
          <a:xfrm>
            <a:off x="8115300" y="-12515"/>
            <a:ext cx="4076700" cy="6418631"/>
          </a:xfrm>
          <a:prstGeom prst="rect">
            <a:avLst/>
          </a:prstGeom>
        </p:spPr>
      </p:pic>
      <p:sp>
        <p:nvSpPr>
          <p:cNvPr id="51" name="Rectangle 46">
            <a:extLst>
              <a:ext uri="{FF2B5EF4-FFF2-40B4-BE49-F238E27FC236}">
                <a16:creationId xmlns:a16="http://schemas.microsoft.com/office/drawing/2014/main" id="{61707E60-CEC9-4661-AA82-69242EB4BD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6406116"/>
            <a:ext cx="12191998" cy="461774"/>
          </a:xfrm>
          <a:prstGeom prst="rect">
            <a:avLst/>
          </a:prstGeom>
          <a:gradFill>
            <a:gsLst>
              <a:gs pos="0">
                <a:srgbClr val="000000"/>
              </a:gs>
              <a:gs pos="70000">
                <a:schemeClr val="accent1">
                  <a:lumMod val="75000"/>
                </a:schemeClr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DejaVu Sans"/>
              <a:cs typeface="DejaVu Sans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8F035CD8-AE30-4146-96F2-036B0CE5E4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300" y="6406115"/>
            <a:ext cx="4076698" cy="464399"/>
          </a:xfrm>
          <a:prstGeom prst="rect">
            <a:avLst/>
          </a:prstGeom>
          <a:gradFill>
            <a:gsLst>
              <a:gs pos="19000">
                <a:srgbClr val="000000">
                  <a:alpha val="46000"/>
                </a:srgbClr>
              </a:gs>
              <a:gs pos="99000">
                <a:schemeClr val="accent1"/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DejaVu Sans"/>
              <a:cs typeface="DejaVu Sans"/>
            </a:endParaRPr>
          </a:p>
        </p:txBody>
      </p:sp>
      <p:graphicFrame>
        <p:nvGraphicFramePr>
          <p:cNvPr id="25" name="Subtítulo 2">
            <a:extLst>
              <a:ext uri="{FF2B5EF4-FFF2-40B4-BE49-F238E27FC236}">
                <a16:creationId xmlns:a16="http://schemas.microsoft.com/office/drawing/2014/main" id="{90155748-E150-4D69-9107-CAFABE914A16}"/>
              </a:ext>
            </a:extLst>
          </p:cNvPr>
          <p:cNvGraphicFramePr/>
          <p:nvPr/>
        </p:nvGraphicFramePr>
        <p:xfrm>
          <a:off x="733831" y="1387726"/>
          <a:ext cx="6777111" cy="48434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3681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DC2596B-FCA3-4D89-84A1-56829FAC9E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9383" y="3059197"/>
            <a:ext cx="3201366" cy="3387497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2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SVCBEN - </a:t>
            </a:r>
            <a:r>
              <a:rPr lang="en-US" sz="2000" b="1" dirty="0" err="1">
                <a:solidFill>
                  <a:srgbClr val="FFFFFF"/>
                </a:solidFill>
              </a:rPr>
              <a:t>Comparativo</a:t>
            </a:r>
            <a:r>
              <a:rPr lang="en-US" sz="2000" b="1" dirty="0">
                <a:solidFill>
                  <a:srgbClr val="FFFFFF"/>
                </a:solidFill>
              </a:rPr>
              <a:t> de </a:t>
            </a:r>
            <a:r>
              <a:rPr lang="en-US" sz="2000" b="1" dirty="0" err="1">
                <a:solidFill>
                  <a:srgbClr val="FFFFFF"/>
                </a:solidFill>
              </a:rPr>
              <a:t>análises</a:t>
            </a:r>
            <a:r>
              <a:rPr lang="en-US" sz="2000" b="1" dirty="0">
                <a:solidFill>
                  <a:srgbClr val="FFFFFF"/>
                </a:solidFill>
              </a:rPr>
              <a:t> </a:t>
            </a:r>
            <a:r>
              <a:rPr lang="en-US" sz="2000" b="1" dirty="0" err="1">
                <a:solidFill>
                  <a:srgbClr val="FFFFFF"/>
                </a:solidFill>
              </a:rPr>
              <a:t>concluídas</a:t>
            </a:r>
            <a:r>
              <a:rPr lang="en-US" sz="2000" b="1" dirty="0">
                <a:solidFill>
                  <a:srgbClr val="FFFFFF"/>
                </a:solidFill>
              </a:rPr>
              <a:t> no </a:t>
            </a:r>
            <a:r>
              <a:rPr lang="en-US" sz="2000" b="1" dirty="0" err="1">
                <a:solidFill>
                  <a:srgbClr val="FFFFFF"/>
                </a:solidFill>
              </a:rPr>
              <a:t>quadrimestre</a:t>
            </a:r>
            <a:r>
              <a:rPr lang="en-US" sz="2000" b="1" dirty="0">
                <a:solidFill>
                  <a:srgbClr val="FFFFFF"/>
                </a:solidFill>
              </a:rPr>
              <a:t> </a:t>
            </a:r>
            <a:r>
              <a:rPr lang="en-US" sz="2000" b="1" dirty="0" err="1">
                <a:solidFill>
                  <a:srgbClr val="FFFFFF"/>
                </a:solidFill>
              </a:rPr>
              <a:t>abril</a:t>
            </a:r>
            <a:r>
              <a:rPr lang="en-US" sz="2000" b="1" dirty="0">
                <a:solidFill>
                  <a:srgbClr val="FFFFFF"/>
                </a:solidFill>
              </a:rPr>
              <a:t> a </a:t>
            </a:r>
            <a:r>
              <a:rPr lang="en-US" sz="2000" b="1" dirty="0" err="1">
                <a:solidFill>
                  <a:srgbClr val="FFFFFF"/>
                </a:solidFill>
              </a:rPr>
              <a:t>julho</a:t>
            </a:r>
            <a:r>
              <a:rPr lang="en-US" sz="2000" b="1" dirty="0">
                <a:solidFill>
                  <a:srgbClr val="FFFFFF"/>
                </a:solidFill>
              </a:rPr>
              <a:t> de 2020 e 2021</a:t>
            </a:r>
            <a:endParaRPr lang="en-US" sz="2000" b="1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4EDA981-4D7C-4168-9D0E-94E316326BA8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9436963" y="6633615"/>
            <a:ext cx="2627791" cy="19038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pt-BR" sz="900" dirty="0">
                <a:solidFill>
                  <a:schemeClr val="accent1">
                    <a:lumMod val="50000"/>
                  </a:schemeClr>
                </a:solidFill>
              </a:rPr>
              <a:t>FONTE: Painel QDBEN – carga 07/2021</a:t>
            </a:r>
          </a:p>
        </p:txBody>
      </p:sp>
      <p:graphicFrame>
        <p:nvGraphicFramePr>
          <p:cNvPr id="13" name="Gráfico 12">
            <a:extLst>
              <a:ext uri="{FF2B5EF4-FFF2-40B4-BE49-F238E27FC236}">
                <a16:creationId xmlns:a16="http://schemas.microsoft.com/office/drawing/2014/main" id="{8F8B94E0-AD20-43F4-8731-39F35AA14A8F}"/>
              </a:ext>
            </a:extLst>
          </p:cNvPr>
          <p:cNvGraphicFramePr>
            <a:graphicFrameLocks/>
          </p:cNvGraphicFramePr>
          <p:nvPr/>
        </p:nvGraphicFramePr>
        <p:xfrm>
          <a:off x="4302194" y="310523"/>
          <a:ext cx="7793390" cy="60560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2088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DC2596B-FCA3-4D89-84A1-56829FAC9E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9383" y="3059197"/>
            <a:ext cx="3201366" cy="3387497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2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SVCBEN – </a:t>
            </a:r>
            <a:r>
              <a:rPr lang="en-US" sz="20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P</a:t>
            </a:r>
            <a:r>
              <a:rPr lang="en-US" sz="2000" b="1" dirty="0" err="1">
                <a:solidFill>
                  <a:srgbClr val="FFFFFF"/>
                </a:solidFill>
              </a:rPr>
              <a:t>rodutividade</a:t>
            </a:r>
            <a:r>
              <a:rPr lang="en-US" sz="2000" b="1" dirty="0">
                <a:solidFill>
                  <a:srgbClr val="FFFFFF"/>
                </a:solidFill>
              </a:rPr>
              <a:t> </a:t>
            </a:r>
            <a:r>
              <a:rPr lang="en-US" sz="2000" b="1" dirty="0" err="1">
                <a:solidFill>
                  <a:srgbClr val="FFFFFF"/>
                </a:solidFill>
              </a:rPr>
              <a:t>na</a:t>
            </a:r>
            <a:r>
              <a:rPr lang="en-US" sz="2000" b="1" dirty="0">
                <a:solidFill>
                  <a:srgbClr val="FFFFFF"/>
                </a:solidFill>
              </a:rPr>
              <a:t> </a:t>
            </a:r>
            <a:r>
              <a:rPr lang="en-US" sz="2000" b="1" dirty="0" err="1">
                <a:solidFill>
                  <a:srgbClr val="FFFFFF"/>
                </a:solidFill>
              </a:rPr>
              <a:t>análise</a:t>
            </a:r>
            <a:r>
              <a:rPr lang="en-US" sz="2000" b="1" dirty="0">
                <a:solidFill>
                  <a:srgbClr val="FFFFFF"/>
                </a:solidFill>
              </a:rPr>
              <a:t> de </a:t>
            </a:r>
            <a:r>
              <a:rPr lang="en-US" sz="2000" b="1" dirty="0" err="1">
                <a:solidFill>
                  <a:srgbClr val="FFFFFF"/>
                </a:solidFill>
              </a:rPr>
              <a:t>conformidade</a:t>
            </a:r>
            <a:endParaRPr lang="en-US" sz="2000" b="1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7" name="Subtítulo 2">
            <a:extLst>
              <a:ext uri="{FF2B5EF4-FFF2-40B4-BE49-F238E27FC236}">
                <a16:creationId xmlns:a16="http://schemas.microsoft.com/office/drawing/2014/main" id="{140690DC-847D-44F7-A360-E948B47176F8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4387207" y="5982928"/>
            <a:ext cx="7455410" cy="422447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pt-BR" sz="1100" dirty="0">
                <a:solidFill>
                  <a:schemeClr val="accent1">
                    <a:lumMod val="50000"/>
                  </a:schemeClr>
                </a:solidFill>
              </a:rPr>
              <a:t>* Produtividade projetada é calculada com base na média mensal de conclusões de análises de conformidade observadas de 01 a 07/2021.</a:t>
            </a:r>
          </a:p>
        </p:txBody>
      </p:sp>
      <p:graphicFrame>
        <p:nvGraphicFramePr>
          <p:cNvPr id="19" name="Gráfico 18">
            <a:extLst>
              <a:ext uri="{FF2B5EF4-FFF2-40B4-BE49-F238E27FC236}">
                <a16:creationId xmlns:a16="http://schemas.microsoft.com/office/drawing/2014/main" id="{9FD90AD9-E084-4D1B-BF0F-5560C0D16EB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1430058"/>
              </p:ext>
            </p:extLst>
          </p:nvPr>
        </p:nvGraphicFramePr>
        <p:xfrm>
          <a:off x="4114989" y="272824"/>
          <a:ext cx="7999846" cy="54372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71740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DC2596B-FCA3-4D89-84A1-56829FAC9E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9383" y="3059197"/>
            <a:ext cx="3201366" cy="3387497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2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SVCBEN – </a:t>
            </a:r>
            <a:r>
              <a:rPr lang="en-US" sz="20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Projeção</a:t>
            </a:r>
            <a:r>
              <a:rPr lang="en-US" sz="2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de </a:t>
            </a:r>
            <a:r>
              <a:rPr lang="en-US" sz="20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redução</a:t>
            </a:r>
            <a:r>
              <a:rPr lang="en-US" sz="2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de </a:t>
            </a:r>
            <a:r>
              <a:rPr lang="en-US" sz="20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despesas</a:t>
            </a:r>
            <a:r>
              <a:rPr lang="en-US" sz="2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0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decorrente</a:t>
            </a:r>
            <a:r>
              <a:rPr lang="en-US" sz="2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da </a:t>
            </a:r>
            <a:r>
              <a:rPr lang="en-US" sz="20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produtividade</a:t>
            </a:r>
            <a:endParaRPr lang="en-US" sz="2000" b="1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3" name="Subtítulo 2">
            <a:extLst>
              <a:ext uri="{FF2B5EF4-FFF2-40B4-BE49-F238E27FC236}">
                <a16:creationId xmlns:a16="http://schemas.microsoft.com/office/drawing/2014/main" id="{5D461C7A-BA51-4854-8701-E123897FE7C1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4262829" y="5969360"/>
            <a:ext cx="7455410" cy="422447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pt-BR" sz="1100" dirty="0">
                <a:solidFill>
                  <a:schemeClr val="accent1">
                    <a:lumMod val="50000"/>
                  </a:schemeClr>
                </a:solidFill>
              </a:rPr>
              <a:t>* A redução de despesas foi calculada considerando o valor médio do benefício pago pelo INSS em 07/2021, a produtividade média observada e projetada, além de uma estimativa de período de recebimento do benefício antes da cessação.</a:t>
            </a:r>
          </a:p>
        </p:txBody>
      </p:sp>
      <p:graphicFrame>
        <p:nvGraphicFramePr>
          <p:cNvPr id="17" name="Gráfico 16">
            <a:extLst>
              <a:ext uri="{FF2B5EF4-FFF2-40B4-BE49-F238E27FC236}">
                <a16:creationId xmlns:a16="http://schemas.microsoft.com/office/drawing/2014/main" id="{289469DE-C0BD-49DD-82D1-8B1D94C306B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41182531"/>
              </p:ext>
            </p:extLst>
          </p:nvPr>
        </p:nvGraphicFramePr>
        <p:xfrm>
          <a:off x="4148137" y="152400"/>
          <a:ext cx="7900988" cy="54546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20736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DC2596B-FCA3-4D89-84A1-56829FAC9E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9382" y="3059197"/>
            <a:ext cx="3455999" cy="3387497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2000" b="1" dirty="0">
                <a:solidFill>
                  <a:srgbClr val="FFFFFF"/>
                </a:solidFill>
              </a:rPr>
              <a:t>COMBATE A FRAUDES </a:t>
            </a:r>
            <a:br>
              <a:rPr lang="en-US" sz="2000" b="1" dirty="0">
                <a:solidFill>
                  <a:srgbClr val="FFFFFF"/>
                </a:solidFill>
              </a:rPr>
            </a:br>
            <a:br>
              <a:rPr lang="en-US" sz="2000" b="1" dirty="0">
                <a:solidFill>
                  <a:srgbClr val="FFFFFF"/>
                </a:solidFill>
              </a:rPr>
            </a:br>
            <a:br>
              <a:rPr lang="en-US" sz="2000" b="1" dirty="0">
                <a:solidFill>
                  <a:srgbClr val="FFFFFF"/>
                </a:solidFill>
              </a:rPr>
            </a:br>
            <a:br>
              <a:rPr lang="en-US" sz="2000" b="1" dirty="0">
                <a:solidFill>
                  <a:srgbClr val="FFFFFF"/>
                </a:solidFill>
              </a:rPr>
            </a:br>
            <a:br>
              <a:rPr lang="en-US" sz="2000" b="1" dirty="0">
                <a:solidFill>
                  <a:srgbClr val="FFFFFF"/>
                </a:solidFill>
              </a:rPr>
            </a:br>
            <a:br>
              <a:rPr lang="en-US" sz="2000" b="1" dirty="0">
                <a:solidFill>
                  <a:srgbClr val="FFFFFF"/>
                </a:solidFill>
              </a:rPr>
            </a:br>
            <a:r>
              <a:rPr lang="en-US" sz="2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MOB Digital – </a:t>
            </a:r>
            <a:r>
              <a:rPr lang="en-US" sz="20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Detalhamento</a:t>
            </a:r>
            <a:r>
              <a:rPr lang="en-US" sz="2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da </a:t>
            </a:r>
            <a:r>
              <a:rPr lang="en-US" sz="2000" b="1" dirty="0" err="1">
                <a:solidFill>
                  <a:srgbClr val="FFFFFF"/>
                </a:solidFill>
              </a:rPr>
              <a:t>a</a:t>
            </a:r>
            <a:r>
              <a:rPr lang="en-US" sz="20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puração</a:t>
            </a:r>
            <a:r>
              <a:rPr lang="en-US" sz="2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de </a:t>
            </a:r>
            <a:r>
              <a:rPr lang="en-US" sz="2000" b="1" dirty="0" err="1">
                <a:solidFill>
                  <a:srgbClr val="FFFFFF"/>
                </a:solidFill>
              </a:rPr>
              <a:t>irregularidades</a:t>
            </a:r>
            <a:r>
              <a:rPr lang="en-US" sz="2000" b="1" dirty="0">
                <a:solidFill>
                  <a:srgbClr val="FFFFFF"/>
                </a:solidFill>
              </a:rPr>
              <a:t> em 2021</a:t>
            </a:r>
            <a:endParaRPr lang="en-US" sz="2000" b="1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1" name="Subtítulo 2">
            <a:extLst>
              <a:ext uri="{FF2B5EF4-FFF2-40B4-BE49-F238E27FC236}">
                <a16:creationId xmlns:a16="http://schemas.microsoft.com/office/drawing/2014/main" id="{31E78A64-171D-4B9F-8914-C742F858A820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9046347" y="6633614"/>
            <a:ext cx="3018408" cy="214247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pt-BR" sz="900" dirty="0">
                <a:solidFill>
                  <a:schemeClr val="accent1">
                    <a:lumMod val="50000"/>
                  </a:schemeClr>
                </a:solidFill>
              </a:rPr>
              <a:t>FONTE: MOB DIGITAL  – atualizado até 18/08/2021</a:t>
            </a:r>
          </a:p>
        </p:txBody>
      </p:sp>
      <p:graphicFrame>
        <p:nvGraphicFramePr>
          <p:cNvPr id="17" name="Gráfico 16">
            <a:extLst>
              <a:ext uri="{FF2B5EF4-FFF2-40B4-BE49-F238E27FC236}">
                <a16:creationId xmlns:a16="http://schemas.microsoft.com/office/drawing/2014/main" id="{FEAB5267-9E4E-4D5A-BC02-AC917CF9476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3093170"/>
              </p:ext>
            </p:extLst>
          </p:nvPr>
        </p:nvGraphicFramePr>
        <p:xfrm>
          <a:off x="4140622" y="342285"/>
          <a:ext cx="7945526" cy="6153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59290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41194D4493B9A4994306A5E319EEA47" ma:contentTypeVersion="11" ma:contentTypeDescription="Create a new document." ma:contentTypeScope="" ma:versionID="8a4750f6493f0443792ac8ee1aefc1e5">
  <xsd:schema xmlns:xsd="http://www.w3.org/2001/XMLSchema" xmlns:xs="http://www.w3.org/2001/XMLSchema" xmlns:p="http://schemas.microsoft.com/office/2006/metadata/properties" xmlns:ns3="db7b760d-a61e-4c42-8f83-88481db4bbf8" xmlns:ns4="2a457137-a710-42a0-8fc9-0a92d0277d0a" targetNamespace="http://schemas.microsoft.com/office/2006/metadata/properties" ma:root="true" ma:fieldsID="e17cc84406753df91496e5c2c3a6d003" ns3:_="" ns4:_="">
    <xsd:import namespace="db7b760d-a61e-4c42-8f83-88481db4bbf8"/>
    <xsd:import namespace="2a457137-a710-42a0-8fc9-0a92d0277d0a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b7b760d-a61e-4c42-8f83-88481db4bbf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a457137-a710-42a0-8fc9-0a92d0277d0a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7AA8AFA-6F10-41FD-8029-1E10659A686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FB22495-7617-4552-89CF-9000E595B109}">
  <ds:schemaRefs>
    <ds:schemaRef ds:uri="db7b760d-a61e-4c42-8f83-88481db4bbf8"/>
    <ds:schemaRef ds:uri="2a457137-a710-42a0-8fc9-0a92d0277d0a"/>
    <ds:schemaRef ds:uri="http://purl.org/dc/dcmitype/"/>
    <ds:schemaRef ds:uri="http://purl.org/dc/terms/"/>
    <ds:schemaRef ds:uri="http://schemas.microsoft.com/office/2006/documentManagement/types"/>
    <ds:schemaRef ds:uri="http://www.w3.org/XML/1998/namespace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49CC263F-A6F1-4944-9823-C57F31DDCD9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b7b760d-a61e-4c42-8f83-88481db4bbf8"/>
    <ds:schemaRef ds:uri="2a457137-a710-42a0-8fc9-0a92d0277d0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2198</TotalTime>
  <Words>710</Words>
  <Application>Microsoft Office PowerPoint</Application>
  <PresentationFormat>Widescreen</PresentationFormat>
  <Paragraphs>74</Paragraphs>
  <Slides>16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slides</vt:lpstr>
      </vt:variant>
      <vt:variant>
        <vt:i4>16</vt:i4>
      </vt:variant>
    </vt:vector>
  </HeadingPairs>
  <TitlesOfParts>
    <vt:vector size="24" baseType="lpstr">
      <vt:lpstr>Arial</vt:lpstr>
      <vt:lpstr>Calibri</vt:lpstr>
      <vt:lpstr>Calibri Light</vt:lpstr>
      <vt:lpstr>Symbol</vt:lpstr>
      <vt:lpstr>Times New Roman</vt:lpstr>
      <vt:lpstr>Wingdings</vt:lpstr>
      <vt:lpstr>Office Theme</vt:lpstr>
      <vt:lpstr>Office Theme</vt:lpstr>
      <vt:lpstr>Apresentação do PowerPoint</vt:lpstr>
      <vt:lpstr>Painel de Qualidade de Dados do Pagamento de Benefícios - QDBEN</vt:lpstr>
      <vt:lpstr>Apresentação do PowerPoint</vt:lpstr>
      <vt:lpstr>RESULTADOS ALCANÇADOS</vt:lpstr>
      <vt:lpstr>Apresentação do PowerPoint</vt:lpstr>
      <vt:lpstr>SVCBEN - Comparativo de análises concluídas no quadrimestre abril a julho de 2020 e 2021</vt:lpstr>
      <vt:lpstr>SVCBEN – Produtividade na análise de conformidade</vt:lpstr>
      <vt:lpstr>SVCBEN – Projeção de redução de despesas decorrente da produtividade</vt:lpstr>
      <vt:lpstr>COMBATE A FRAUDES       MOB Digital – Detalhamento da apuração de irregularidades em 2021</vt:lpstr>
      <vt:lpstr>Apresentação do PowerPoint</vt:lpstr>
      <vt:lpstr>COMBATE A FRAUDES      MOB Digital – Detalhamento da Apuração de Irregularidades em 2021</vt:lpstr>
      <vt:lpstr>COMBATE A FRAUDES      MOB Digital – Detalhamento da Apuração de Irregularidades em 2021</vt:lpstr>
      <vt:lpstr>COMBATE A FRAUDES    MOB Digital – Efetividade da apuração conforme a origem da demanda em 2021</vt:lpstr>
      <vt:lpstr>COMBATE A FRAUDES      MOB Digital –Estimativa de redução de despesas em decorrência da apuração de irregularidades</vt:lpstr>
      <vt:lpstr>REDUÇÃO DE DESPESAS     Previsão agregada decorrentes das ações da Coordenação-Geral de Conformidade e Combate a Fraudes</vt:lpstr>
      <vt:lpstr>CONFORMIDADE E COMBATE A FRAUDES      Novas ações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César Morais Costa</dc:creator>
  <cp:lastModifiedBy>Maria Franca e Leite Velloso - SPREV</cp:lastModifiedBy>
  <cp:revision>369</cp:revision>
  <dcterms:created xsi:type="dcterms:W3CDTF">2020-07-13T03:28:23Z</dcterms:created>
  <dcterms:modified xsi:type="dcterms:W3CDTF">2021-11-04T15:49:54Z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0x010100841194D4493B9A4994306A5E319EEA47</vt:lpwstr>
  </property>
</Properties>
</file>